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4" r:id="rId5"/>
    <p:sldId id="259" r:id="rId6"/>
    <p:sldId id="317" r:id="rId7"/>
    <p:sldId id="318" r:id="rId8"/>
    <p:sldId id="320" r:id="rId9"/>
    <p:sldId id="321" r:id="rId10"/>
    <p:sldId id="319" r:id="rId11"/>
    <p:sldId id="322" r:id="rId12"/>
    <p:sldId id="276" r:id="rId13"/>
    <p:sldId id="301" r:id="rId14"/>
    <p:sldId id="313" r:id="rId15"/>
    <p:sldId id="314" r:id="rId16"/>
    <p:sldId id="315" r:id="rId17"/>
    <p:sldId id="316" r:id="rId18"/>
    <p:sldId id="302" r:id="rId19"/>
    <p:sldId id="303" r:id="rId20"/>
    <p:sldId id="304" r:id="rId21"/>
    <p:sldId id="305" r:id="rId22"/>
    <p:sldId id="306" r:id="rId23"/>
    <p:sldId id="308" r:id="rId24"/>
    <p:sldId id="309" r:id="rId25"/>
    <p:sldId id="265" r:id="rId26"/>
    <p:sldId id="266" r:id="rId27"/>
    <p:sldId id="267" r:id="rId28"/>
    <p:sldId id="268" r:id="rId29"/>
    <p:sldId id="269" r:id="rId30"/>
    <p:sldId id="275" r:id="rId31"/>
    <p:sldId id="262" r:id="rId32"/>
    <p:sldId id="263" r:id="rId3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FA614-632D-48B5-AD78-926D2742F8DA}" v="3" dt="2026-04-16T06:29:38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493"/>
  </p:normalViewPr>
  <p:slideViewPr>
    <p:cSldViewPr snapToGrid="0" snapToObjects="1">
      <p:cViewPr varScale="1">
        <p:scale>
          <a:sx n="74" d="100"/>
          <a:sy n="74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Hamilton" userId="0ae067c1780b5d2a" providerId="LiveId" clId="{F6F09C49-CF30-4CA8-972E-BA777D0CFBFC}"/>
    <pc:docChg chg="modSld">
      <pc:chgData name="Alison Hamilton" userId="0ae067c1780b5d2a" providerId="LiveId" clId="{F6F09C49-CF30-4CA8-972E-BA777D0CFBFC}" dt="2026-04-16T06:30:22.810" v="164" actId="20577"/>
      <pc:docMkLst>
        <pc:docMk/>
      </pc:docMkLst>
      <pc:sldChg chg="modSp mod">
        <pc:chgData name="Alison Hamilton" userId="0ae067c1780b5d2a" providerId="LiveId" clId="{F6F09C49-CF30-4CA8-972E-BA777D0CFBFC}" dt="2026-04-16T06:22:26.046" v="29" actId="20577"/>
        <pc:sldMkLst>
          <pc:docMk/>
          <pc:sldMk cId="0" sldId="256"/>
        </pc:sldMkLst>
        <pc:spChg chg="mod">
          <ac:chgData name="Alison Hamilton" userId="0ae067c1780b5d2a" providerId="LiveId" clId="{F6F09C49-CF30-4CA8-972E-BA777D0CFBFC}" dt="2026-04-16T06:22:26.046" v="29" actId="20577"/>
          <ac:spMkLst>
            <pc:docMk/>
            <pc:sldMk cId="0" sldId="256"/>
            <ac:spMk id="11" creationId="{00000000-0000-0000-0000-000000000000}"/>
          </ac:spMkLst>
        </pc:spChg>
        <pc:spChg chg="mod">
          <ac:chgData name="Alison Hamilton" userId="0ae067c1780b5d2a" providerId="LiveId" clId="{F6F09C49-CF30-4CA8-972E-BA777D0CFBFC}" dt="2026-04-16T06:21:42.404" v="24" actId="20577"/>
          <ac:spMkLst>
            <pc:docMk/>
            <pc:sldMk cId="0" sldId="256"/>
            <ac:spMk id="17" creationId="{00000000-0000-0000-0000-000000000000}"/>
          </ac:spMkLst>
        </pc:spChg>
      </pc:sldChg>
      <pc:sldChg chg="addSp modSp mod">
        <pc:chgData name="Alison Hamilton" userId="0ae067c1780b5d2a" providerId="LiveId" clId="{F6F09C49-CF30-4CA8-972E-BA777D0CFBFC}" dt="2026-04-16T06:27:16.524" v="79" actId="1076"/>
        <pc:sldMkLst>
          <pc:docMk/>
          <pc:sldMk cId="0" sldId="259"/>
        </pc:sldMkLst>
        <pc:spChg chg="mod">
          <ac:chgData name="Alison Hamilton" userId="0ae067c1780b5d2a" providerId="LiveId" clId="{F6F09C49-CF30-4CA8-972E-BA777D0CFBFC}" dt="2026-04-16T06:23:58.806" v="54" actId="20577"/>
          <ac:spMkLst>
            <pc:docMk/>
            <pc:sldMk cId="0" sldId="259"/>
            <ac:spMk id="13" creationId="{00000000-0000-0000-0000-000000000000}"/>
          </ac:spMkLst>
        </pc:spChg>
        <pc:spChg chg="add mod">
          <ac:chgData name="Alison Hamilton" userId="0ae067c1780b5d2a" providerId="LiveId" clId="{F6F09C49-CF30-4CA8-972E-BA777D0CFBFC}" dt="2026-04-16T06:27:16.524" v="79" actId="1076"/>
          <ac:spMkLst>
            <pc:docMk/>
            <pc:sldMk cId="0" sldId="259"/>
            <ac:spMk id="17" creationId="{6EDC2291-021F-BD11-1B24-C07FDC5C68AE}"/>
          </ac:spMkLst>
        </pc:spChg>
      </pc:sldChg>
      <pc:sldChg chg="modSp mod">
        <pc:chgData name="Alison Hamilton" userId="0ae067c1780b5d2a" providerId="LiveId" clId="{F6F09C49-CF30-4CA8-972E-BA777D0CFBFC}" dt="2026-04-16T06:24:10.249" v="61" actId="20577"/>
        <pc:sldMkLst>
          <pc:docMk/>
          <pc:sldMk cId="0" sldId="276"/>
        </pc:sldMkLst>
        <pc:spChg chg="mod">
          <ac:chgData name="Alison Hamilton" userId="0ae067c1780b5d2a" providerId="LiveId" clId="{F6F09C49-CF30-4CA8-972E-BA777D0CFBFC}" dt="2026-04-16T06:24:10.249" v="61" actId="20577"/>
          <ac:spMkLst>
            <pc:docMk/>
            <pc:sldMk cId="0" sldId="276"/>
            <ac:spMk id="13" creationId="{00000000-0000-0000-0000-000000000000}"/>
          </ac:spMkLst>
        </pc:spChg>
      </pc:sldChg>
      <pc:sldChg chg="modSp mod">
        <pc:chgData name="Alison Hamilton" userId="0ae067c1780b5d2a" providerId="LiveId" clId="{F6F09C49-CF30-4CA8-972E-BA777D0CFBFC}" dt="2026-04-16T06:29:17.303" v="119" actId="20577"/>
        <pc:sldMkLst>
          <pc:docMk/>
          <pc:sldMk cId="4174089968" sldId="317"/>
        </pc:sldMkLst>
        <pc:spChg chg="mod">
          <ac:chgData name="Alison Hamilton" userId="0ae067c1780b5d2a" providerId="LiveId" clId="{F6F09C49-CF30-4CA8-972E-BA777D0CFBFC}" dt="2026-04-16T06:29:17.303" v="119" actId="20577"/>
          <ac:spMkLst>
            <pc:docMk/>
            <pc:sldMk cId="4174089968" sldId="317"/>
            <ac:spMk id="10" creationId="{CB8F5F3F-90CA-52F2-7B83-A3394AF12633}"/>
          </ac:spMkLst>
        </pc:spChg>
      </pc:sldChg>
      <pc:sldChg chg="modSp mod">
        <pc:chgData name="Alison Hamilton" userId="0ae067c1780b5d2a" providerId="LiveId" clId="{F6F09C49-CF30-4CA8-972E-BA777D0CFBFC}" dt="2026-04-16T06:29:48.993" v="148" actId="20577"/>
        <pc:sldMkLst>
          <pc:docMk/>
          <pc:sldMk cId="2051149514" sldId="318"/>
        </pc:sldMkLst>
        <pc:spChg chg="mod">
          <ac:chgData name="Alison Hamilton" userId="0ae067c1780b5d2a" providerId="LiveId" clId="{F6F09C49-CF30-4CA8-972E-BA777D0CFBFC}" dt="2026-04-16T06:29:48.993" v="148" actId="20577"/>
          <ac:spMkLst>
            <pc:docMk/>
            <pc:sldMk cId="2051149514" sldId="318"/>
            <ac:spMk id="10" creationId="{BF99DEC9-CF7C-DE63-B91B-56537682DEC8}"/>
          </ac:spMkLst>
        </pc:spChg>
      </pc:sldChg>
      <pc:sldChg chg="modSp mod">
        <pc:chgData name="Alison Hamilton" userId="0ae067c1780b5d2a" providerId="LiveId" clId="{F6F09C49-CF30-4CA8-972E-BA777D0CFBFC}" dt="2026-04-16T06:30:22.810" v="164" actId="20577"/>
        <pc:sldMkLst>
          <pc:docMk/>
          <pc:sldMk cId="782867287" sldId="320"/>
        </pc:sldMkLst>
        <pc:spChg chg="mod">
          <ac:chgData name="Alison Hamilton" userId="0ae067c1780b5d2a" providerId="LiveId" clId="{F6F09C49-CF30-4CA8-972E-BA777D0CFBFC}" dt="2026-04-16T06:30:22.810" v="164" actId="20577"/>
          <ac:spMkLst>
            <pc:docMk/>
            <pc:sldMk cId="782867287" sldId="320"/>
            <ac:spMk id="13" creationId="{FAEBD395-57EA-AF46-544D-CDFFD78189D6}"/>
          </ac:spMkLst>
        </pc:spChg>
      </pc:sldChg>
      <pc:sldChg chg="modSp mod">
        <pc:chgData name="Alison Hamilton" userId="0ae067c1780b5d2a" providerId="LiveId" clId="{F6F09C49-CF30-4CA8-972E-BA777D0CFBFC}" dt="2026-04-16T06:23:31.039" v="39" actId="20577"/>
        <pc:sldMkLst>
          <pc:docMk/>
          <pc:sldMk cId="3283200633" sldId="322"/>
        </pc:sldMkLst>
        <pc:spChg chg="mod">
          <ac:chgData name="Alison Hamilton" userId="0ae067c1780b5d2a" providerId="LiveId" clId="{F6F09C49-CF30-4CA8-972E-BA777D0CFBFC}" dt="2026-04-16T06:23:31.039" v="39" actId="20577"/>
          <ac:spMkLst>
            <pc:docMk/>
            <pc:sldMk cId="3283200633" sldId="322"/>
            <ac:spMk id="9" creationId="{14773004-4158-EEBD-69CD-FAE5FD0338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46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62BD2-CD67-803B-832A-4CCD83C50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C73558-E51A-A3EF-3291-05003E7C3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FBE19C-31B8-6668-D8D0-36C445B4B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C95BD-8F60-C796-3D9B-0F3D33FCF2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89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9CDAF-C8DF-341E-01B1-9D99F87F4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A1F90C-9166-D423-C3CF-1CA6213F8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7D9C4-AE51-5FDB-A0D4-A57840830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448CE-E954-E85A-DC20-1E7C1EBC94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8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E743B-D092-089E-F87D-125F86FB8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E1C580-4041-6E2C-0628-2B5473880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ACEEBF-1880-0CDA-3751-BF66AAA1B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271BF-9BB1-7AF2-058D-F827D510B1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17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47330-4F05-0FBB-F3D1-3792F8694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1A4CBE-4FCF-226A-BAF7-2E6E0D0D0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108B3-F7C8-B637-495B-97F620841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927A-CE8A-6533-4619-7217AFEFD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58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C969B-87ED-9F32-C23F-2FEB669CD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A00355-0504-0627-653D-117FB8C5A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49754E-C187-7627-1C22-B964D5B2D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46760-0E2A-26AD-A384-FEC5EA809C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0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812D7-1B4C-D3E9-AE40-A43BEB7C5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D4457F-B0B9-B49E-D3A0-8D1E052060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68E955-D745-61FE-57E9-8C770524B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BA0C5-4BD5-7662-D354-EBF5E1013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68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7959F-A85F-2097-EAA6-C654979A1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1A10A7-3B75-DE60-F283-8890EE4071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B6C4AB-D45E-FC5B-0AD6-EF51BACDC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044EF-7C7E-D368-EF08-508C6CF54F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55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BEDC9-4124-38CD-7765-FE0EE82F8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25B975-765F-8198-F826-5076A2AE8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62854D-F039-AA15-327B-EACA4AC39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D369B-7EAB-BC72-5F9B-C0D269467F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14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32B03-B062-CAB4-D2B8-AB6566687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088F27-6721-A9BC-12D2-2B773502D0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B179CD-2889-36A1-66FD-13EAF0640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878AB-BFCF-35EE-7585-2EC07E2F8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2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listed initially all MPIs here but we only coordinated for time with Alison, Sonya, Emily, James, and me. I assume we can remove the rest of the team for this 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0568A-419A-2D52-B08A-ACE0B68FF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EBA9F4-DBC2-276D-2735-0A2B3C37CB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3552C-54FF-ED39-79EB-F38E34481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FE8B2-DCE4-3C93-6F38-D1F8B5CBFB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63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4B985-E368-8B9A-237E-72154183C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6CC49B-A5EF-083D-619E-833554A43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0A6031-03CF-217F-60C8-2E634BC63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E11DE-3DD0-B874-3127-61DB54AA1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25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F82A3-FE25-BB52-3765-D280717CC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EC1F9C-903C-3AA8-4FCD-5312BF6DC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21D46E-8F08-105E-AE4A-E16DCC1607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117C9-92B7-E04D-F3BF-0B45B3993E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63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1545C-36E7-CA98-8740-E81FA42E2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62E013-6507-6698-DB54-B9207A8A2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C7B3C-7D74-C1CF-5EC0-31948AB32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6483A-FFDB-89BF-94B7-8C6F99F260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01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Borsika</a:t>
            </a:r>
          </a:p>
        </p:txBody>
      </p:sp>
    </p:spTree>
    <p:extLst>
      <p:ext uri="{BB962C8B-B14F-4D97-AF65-F5344CB8AC3E}">
        <p14:creationId xmlns:p14="http://schemas.microsoft.com/office/powerpoint/2010/main" val="3149616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Borsika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1D946-5A11-AEDC-CED8-B07CB52CB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428EDD-ABE7-A5C3-6CDE-0CEB561CD6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76EF4B-DBD2-D5E9-2B29-09E12CC23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9F188-377A-B1BB-6118-FBCA53C5C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89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41742-0D0C-63AE-8E12-A46708DB6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9840CF-FC29-68F9-5F3F-119908B457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2D1B75-E3C4-BB04-A446-EECD8B21B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CC80E-6463-B2E7-AD56-9FD06A4704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9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3274E-4300-EC75-0DBD-7DFF50891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36BD4E-18E3-02FC-FFC5-0C4E52F7EB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B1B12F-95CF-01E5-6062-260CD9530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5BCCF-8007-94EE-C9E0-92258F7BEC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22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1F8CF-9D7B-0141-6106-67C8C399E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2A7881-CFEA-A19B-75C1-E0E570E754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EE4F06-A488-267D-55B5-CD2D0D7AC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27F58-7BFE-CA87-4301-3B7A92A47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80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8377A-F33A-F2B2-8A14-B593814A2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070AD9-D346-2534-C6EF-C3B02769B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CDCE4B-BEDE-37E2-E609-2BB13A2E8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17325-2BC1-F410-4848-2A13E369E6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B3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9144000" cy="1920240"/>
          </a:xfrm>
          <a:prstGeom prst="rect">
            <a:avLst/>
          </a:prstGeom>
          <a:solidFill>
            <a:srgbClr val="1F4278"/>
          </a:solidFill>
          <a:ln w="12700">
            <a:solidFill>
              <a:srgbClr val="1F42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274320"/>
            <a:ext cx="8229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 QUERI Showcase Webinar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640080" y="1005840"/>
            <a:ext cx="7863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F5C8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Innovative Implementation Programs Across Three QUERI Initiatives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228600" y="2148840"/>
            <a:ext cx="2834640" cy="2834640"/>
          </a:xfrm>
          <a:prstGeom prst="rect">
            <a:avLst/>
          </a:prstGeom>
          <a:solidFill>
            <a:srgbClr val="FFFFFF">
              <a:alpha val="92000"/>
            </a:srgbClr>
          </a:solidFill>
          <a:ln w="12700">
            <a:solidFill>
              <a:srgbClr val="FFFFFF">
                <a:alpha val="40000"/>
              </a:srgbClr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228600" y="2148840"/>
            <a:ext cx="2834640" cy="73152"/>
          </a:xfrm>
          <a:prstGeom prst="rect">
            <a:avLst/>
          </a:prstGeom>
          <a:solidFill>
            <a:srgbClr val="1A7F8E"/>
          </a:solidFill>
          <a:ln w="12700">
            <a:solidFill>
              <a:srgbClr val="1A7F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320040" y="2212848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A7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EMPOWER 3.0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320040" y="2542032"/>
            <a:ext cx="2651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Enhancing Mental &amp; Physical</a:t>
            </a:r>
            <a:endParaRPr lang="en-US" sz="1300" dirty="0"/>
          </a:p>
          <a:p>
            <a:pPr marL="0" indent="0" algn="l">
              <a:buNone/>
            </a:pPr>
            <a:r>
              <a:rPr lang="en-US" sz="130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 of Women through</a:t>
            </a:r>
            <a:endParaRPr lang="en-US" sz="1300" dirty="0"/>
          </a:p>
          <a:p>
            <a:pPr marL="0" indent="0" algn="l">
              <a:buNone/>
            </a:pPr>
            <a:r>
              <a:rPr lang="en-US" sz="130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Engagement &amp; Retention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320040" y="3310128"/>
            <a:ext cx="2651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8196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Principal Investigators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320040" y="3511296"/>
            <a:ext cx="265176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Alison Hamilton, PhD, MPH
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Bevanne Bean-Mayberry, MD, MHS
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Melissa Farmer, PhD
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Erin Finley, PhD, MPH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3273552" y="2148840"/>
            <a:ext cx="2834640" cy="2834640"/>
          </a:xfrm>
          <a:prstGeom prst="rect">
            <a:avLst/>
          </a:prstGeom>
          <a:solidFill>
            <a:srgbClr val="FFFFFF">
              <a:alpha val="92000"/>
            </a:srgbClr>
          </a:solidFill>
          <a:ln w="12700">
            <a:solidFill>
              <a:srgbClr val="FFFFFF">
                <a:alpha val="40000"/>
              </a:srgbClr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3273552" y="2148840"/>
            <a:ext cx="2834640" cy="73152"/>
          </a:xfrm>
          <a:prstGeom prst="rect">
            <a:avLst/>
          </a:prstGeom>
          <a:solidFill>
            <a:srgbClr val="5B3A8E"/>
          </a:solidFill>
          <a:ln w="12700">
            <a:solidFill>
              <a:srgbClr val="5B3A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364992" y="2212848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5B3A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CARE-VASH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3364992" y="2542032"/>
            <a:ext cx="2651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Access for Addiction</a:t>
            </a:r>
            <a:endParaRPr lang="en-US" sz="1300" dirty="0"/>
          </a:p>
          <a:p>
            <a:pPr marL="0" indent="0" algn="l">
              <a:buNone/>
            </a:pPr>
            <a:r>
              <a:rPr lang="en-US" sz="130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Recovery &amp; Equity in VA</a:t>
            </a:r>
            <a:endParaRPr lang="en-US" sz="1300" dirty="0"/>
          </a:p>
          <a:p>
            <a:pPr marL="0" indent="0" algn="l">
              <a:buNone/>
            </a:pPr>
            <a:r>
              <a:rPr lang="en-US" sz="130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Supportive Housing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3364992" y="3310128"/>
            <a:ext cx="2651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8196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Principal Investigators</a:t>
            </a:r>
            <a:endParaRPr lang="en-US" sz="800" dirty="0"/>
          </a:p>
        </p:txBody>
      </p:sp>
      <p:sp>
        <p:nvSpPr>
          <p:cNvPr id="17" name="Text 15"/>
          <p:cNvSpPr/>
          <p:nvPr/>
        </p:nvSpPr>
        <p:spPr>
          <a:xfrm>
            <a:off x="3364992" y="3511296"/>
            <a:ext cx="265176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Sonya Gabrielian, MD
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Evelyn Chang, MD
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Erin Finley, PhD, MPH
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Emily Treichler, PhD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6327648" y="2148840"/>
            <a:ext cx="2834640" cy="2834640"/>
          </a:xfrm>
          <a:prstGeom prst="rect">
            <a:avLst/>
          </a:prstGeom>
          <a:solidFill>
            <a:srgbClr val="FFFFFF">
              <a:alpha val="92000"/>
            </a:srgbClr>
          </a:solidFill>
          <a:ln w="12700">
            <a:solidFill>
              <a:srgbClr val="FFFFFF">
                <a:alpha val="40000"/>
              </a:srgbClr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6327648" y="2148840"/>
            <a:ext cx="2834640" cy="73152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419088" y="2212848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 err="1">
                <a:solidFill>
                  <a:srgbClr val="2D7D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iTRIP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6419088" y="2542032"/>
            <a:ext cx="2651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Innovative Treatments for</a:t>
            </a:r>
            <a:endParaRPr lang="en-US" sz="1300" dirty="0"/>
          </a:p>
          <a:p>
            <a:pPr marL="0" indent="0" algn="l">
              <a:buNone/>
            </a:pPr>
            <a:r>
              <a:rPr lang="en-US" sz="130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Recovery Implementation</a:t>
            </a:r>
            <a:endParaRPr lang="en-US" sz="1300" dirty="0"/>
          </a:p>
          <a:p>
            <a:pPr marL="0" indent="0" algn="l">
              <a:buNone/>
            </a:pPr>
            <a:r>
              <a:rPr lang="en-US" sz="130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6419088" y="3310128"/>
            <a:ext cx="2651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8196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Principal Investigators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6419088" y="3511296"/>
            <a:ext cx="265176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James Pittman, PhD, LCSW
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Borsika Rabin, PhD, MPH, PharmD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0" y="5038344"/>
            <a:ext cx="9144000" cy="109728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B8AAFD-3EBE-42A5-6BB3-F5A11CE6E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3D69192-5046-226B-10E8-9CEE0C741311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1A7F8E"/>
          </a:solidFill>
          <a:ln w="12700">
            <a:solidFill>
              <a:srgbClr val="1A7F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9027605-AE8F-CFD7-6133-45AE303D3E89}"/>
              </a:ext>
            </a:extLst>
          </p:cNvPr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F5EF60E-05D5-DD29-815E-F6C1E4874313}"/>
              </a:ext>
            </a:extLst>
          </p:cNvPr>
          <p:cNvSpPr/>
          <p:nvPr/>
        </p:nvSpPr>
        <p:spPr>
          <a:xfrm>
            <a:off x="274320" y="73152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EMPOWER 3.0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7C015CF3-DB1A-7584-12AD-29407C522B39}"/>
              </a:ext>
            </a:extLst>
          </p:cNvPr>
          <p:cNvSpPr/>
          <p:nvPr/>
        </p:nvSpPr>
        <p:spPr>
          <a:xfrm>
            <a:off x="274320" y="38404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D8E8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Enhancing Mental and Physical Health of Women through Engagement and Retention</a:t>
            </a:r>
            <a:endParaRPr lang="en-US" sz="11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262C0214-96B9-7722-E79B-F4912C200CF9}"/>
              </a:ext>
            </a:extLst>
          </p:cNvPr>
          <p:cNvSpPr/>
          <p:nvPr/>
        </p:nvSpPr>
        <p:spPr>
          <a:xfrm>
            <a:off x="274320" y="845820"/>
            <a:ext cx="8595360" cy="3474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AE8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7805B7AA-F191-96E3-3223-53AD0E2A9178}"/>
              </a:ext>
            </a:extLst>
          </p:cNvPr>
          <p:cNvSpPr/>
          <p:nvPr/>
        </p:nvSpPr>
        <p:spPr>
          <a:xfrm>
            <a:off x="274320" y="822960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[PLACEHOLDER — Presenter Content]</a:t>
            </a:r>
            <a:endParaRPr lang="en-US" sz="9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5F756707-036A-D338-3756-6159EE8714BE}"/>
              </a:ext>
            </a:extLst>
          </p:cNvPr>
          <p:cNvSpPr/>
          <p:nvPr/>
        </p:nvSpPr>
        <p:spPr>
          <a:xfrm>
            <a:off x="274320" y="822960"/>
            <a:ext cx="8595360" cy="320040"/>
          </a:xfrm>
          <a:prstGeom prst="rect">
            <a:avLst/>
          </a:prstGeom>
          <a:solidFill>
            <a:srgbClr val="0D5F6E"/>
          </a:solidFill>
          <a:ln w="12700">
            <a:solidFill>
              <a:srgbClr val="0D5F6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4E1ABD06-D08B-CF14-7978-3395F2A6D556}"/>
              </a:ext>
            </a:extLst>
          </p:cNvPr>
          <p:cNvSpPr/>
          <p:nvPr/>
        </p:nvSpPr>
        <p:spPr>
          <a:xfrm>
            <a:off x="274320" y="822960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EMPOWER 3.0 Implementation Strategy: Background</a:t>
            </a:r>
            <a:endParaRPr lang="en-US" sz="900" dirty="0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73C5B154-6F2A-B50E-F2C6-20608FE0F4A7}"/>
              </a:ext>
            </a:extLst>
          </p:cNvPr>
          <p:cNvSpPr/>
          <p:nvPr/>
        </p:nvSpPr>
        <p:spPr>
          <a:xfrm>
            <a:off x="802258" y="4381572"/>
            <a:ext cx="6706174" cy="601908"/>
          </a:xfrm>
          <a:prstGeom prst="rect">
            <a:avLst/>
          </a:prstGeom>
          <a:solidFill>
            <a:srgbClr val="E8EEF4"/>
          </a:solidFill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pPr algn="ctr"/>
            <a:r>
              <a:rPr lang="en-US" dirty="0"/>
              <a:t>Comparing EBQI Booster to EBQI Booster + External Facilitation at former ACHIEVE sites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F9E8F2-9479-0ABD-907C-A82110DC4C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128" y="4507992"/>
            <a:ext cx="1121112" cy="31254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1225B6E-BC9B-530C-84FF-CAEE2D38DFA2}"/>
              </a:ext>
            </a:extLst>
          </p:cNvPr>
          <p:cNvSpPr/>
          <p:nvPr/>
        </p:nvSpPr>
        <p:spPr>
          <a:xfrm>
            <a:off x="274320" y="1215980"/>
            <a:ext cx="8595360" cy="698740"/>
          </a:xfrm>
          <a:prstGeom prst="roundRect">
            <a:avLst/>
          </a:prstGeom>
          <a:solidFill>
            <a:srgbClr val="1A7F8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Evidence-Based Quality Improvement (EBQI): QI method for engaging frontline providers in improvement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C7384FF-7022-97B1-1641-C7ECD3FD4D9B}"/>
              </a:ext>
            </a:extLst>
          </p:cNvPr>
          <p:cNvSpPr/>
          <p:nvPr/>
        </p:nvSpPr>
        <p:spPr>
          <a:xfrm>
            <a:off x="274320" y="2006160"/>
            <a:ext cx="8595360" cy="698740"/>
          </a:xfrm>
          <a:prstGeom prst="roundRect">
            <a:avLst/>
          </a:prstGeom>
          <a:solidFill>
            <a:srgbClr val="1A7F8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Introduces strategies for using evidence to guide improvement efforts toward operational goals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C6008A1-10E3-12F0-E2B2-D4B672B9948E}"/>
              </a:ext>
            </a:extLst>
          </p:cNvPr>
          <p:cNvSpPr/>
          <p:nvPr/>
        </p:nvSpPr>
        <p:spPr>
          <a:xfrm>
            <a:off x="274320" y="2796340"/>
            <a:ext cx="8595360" cy="698740"/>
          </a:xfrm>
          <a:prstGeom prst="roundRect">
            <a:avLst/>
          </a:prstGeom>
          <a:solidFill>
            <a:srgbClr val="1A7F8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Accomplished by interdisciplinary teams who are trained in EBQI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BE2DB46-2CF0-8EA5-8123-F24C590B5EC9}"/>
              </a:ext>
            </a:extLst>
          </p:cNvPr>
          <p:cNvSpPr/>
          <p:nvPr/>
        </p:nvSpPr>
        <p:spPr>
          <a:xfrm>
            <a:off x="274320" y="3591954"/>
            <a:ext cx="8595360" cy="698740"/>
          </a:xfrm>
          <a:prstGeom prst="roundRect">
            <a:avLst/>
          </a:prstGeom>
          <a:solidFill>
            <a:srgbClr val="1A7F8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VA Office of Women’s Health has invested in rolling out EBQI in VA women’s health nationally since FY21 (ACHIEVE initiative)</a:t>
            </a:r>
          </a:p>
        </p:txBody>
      </p:sp>
      <p:sp>
        <p:nvSpPr>
          <p:cNvPr id="21" name="Arrow: Bent-Up 20">
            <a:extLst>
              <a:ext uri="{FF2B5EF4-FFF2-40B4-BE49-F238E27FC236}">
                <a16:creationId xmlns:a16="http://schemas.microsoft.com/office/drawing/2014/main" id="{2CE1030F-5443-1F0F-35DD-BD5DF749BEAB}"/>
              </a:ext>
            </a:extLst>
          </p:cNvPr>
          <p:cNvSpPr/>
          <p:nvPr/>
        </p:nvSpPr>
        <p:spPr>
          <a:xfrm rot="5400000">
            <a:off x="353122" y="4310318"/>
            <a:ext cx="461774" cy="436498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1A7F8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0DE63D-3F94-D58C-C98B-051A0674A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0F61168-7480-9A97-C38E-D6BD0F3CB597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1A7F8E"/>
          </a:solidFill>
          <a:ln w="12700">
            <a:solidFill>
              <a:srgbClr val="1A7F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68871B3-A98F-F3A3-4DEA-D7C0F8538A93}"/>
              </a:ext>
            </a:extLst>
          </p:cNvPr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AA148B7-8AE4-4469-FA67-EEF60769BE62}"/>
              </a:ext>
            </a:extLst>
          </p:cNvPr>
          <p:cNvSpPr/>
          <p:nvPr/>
        </p:nvSpPr>
        <p:spPr>
          <a:xfrm>
            <a:off x="274320" y="73152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EMPOWER 3.0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E817E838-D1B4-31FB-B6CB-18E7A7E385C7}"/>
              </a:ext>
            </a:extLst>
          </p:cNvPr>
          <p:cNvSpPr/>
          <p:nvPr/>
        </p:nvSpPr>
        <p:spPr>
          <a:xfrm>
            <a:off x="274320" y="38404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D8E8FF"/>
                </a:solidFill>
                <a:ea typeface="Calibri" pitchFamily="34" charset="-122"/>
                <a:cs typeface="Calibri" pitchFamily="34" charset="-120"/>
              </a:rPr>
              <a:t>Enhancing Mental and Physical Health of Women through Engagement and Retention</a:t>
            </a:r>
            <a:endParaRPr lang="en-US" sz="11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A6D87569-C742-33AD-7F08-1F65E29A05F5}"/>
              </a:ext>
            </a:extLst>
          </p:cNvPr>
          <p:cNvSpPr/>
          <p:nvPr/>
        </p:nvSpPr>
        <p:spPr>
          <a:xfrm>
            <a:off x="274320" y="822960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[PLACEHOLDER — Presenter Content]</a:t>
            </a:r>
            <a:endParaRPr lang="en-US" sz="9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D16E9CD3-C410-D969-A4BC-7CB9AE7D9090}"/>
              </a:ext>
            </a:extLst>
          </p:cNvPr>
          <p:cNvSpPr/>
          <p:nvPr/>
        </p:nvSpPr>
        <p:spPr>
          <a:xfrm>
            <a:off x="274320" y="822960"/>
            <a:ext cx="8595360" cy="320040"/>
          </a:xfrm>
          <a:prstGeom prst="rect">
            <a:avLst/>
          </a:prstGeom>
          <a:solidFill>
            <a:srgbClr val="0D5F6E"/>
          </a:solidFill>
          <a:ln w="12700">
            <a:solidFill>
              <a:srgbClr val="0D5F6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14773004-4158-EEBD-69CD-FAE5FD033869}"/>
              </a:ext>
            </a:extLst>
          </p:cNvPr>
          <p:cNvSpPr/>
          <p:nvPr/>
        </p:nvSpPr>
        <p:spPr>
          <a:xfrm>
            <a:off x="274320" y="822960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EMPOWER 3.0 Next Steps</a:t>
            </a:r>
            <a:endParaRPr lang="en-US" sz="900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812E907-D8C1-02D0-2ECE-28C3246779B9}"/>
              </a:ext>
            </a:extLst>
          </p:cNvPr>
          <p:cNvSpPr/>
          <p:nvPr/>
        </p:nvSpPr>
        <p:spPr>
          <a:xfrm>
            <a:off x="6625301" y="2878735"/>
            <a:ext cx="453113" cy="96227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Helvetica" panose="020B0604020202020204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F1068B9-0B71-D4E5-3334-8FC4CF5998A5}"/>
              </a:ext>
            </a:extLst>
          </p:cNvPr>
          <p:cNvSpPr/>
          <p:nvPr/>
        </p:nvSpPr>
        <p:spPr>
          <a:xfrm>
            <a:off x="6625300" y="1949092"/>
            <a:ext cx="453113" cy="36576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Helvetica" panose="020B0604020202020204" pitchFamily="34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AAD78BBC-2EE2-27F5-B029-9ED26CD0C5C6}"/>
              </a:ext>
            </a:extLst>
          </p:cNvPr>
          <p:cNvSpPr/>
          <p:nvPr/>
        </p:nvSpPr>
        <p:spPr>
          <a:xfrm>
            <a:off x="2745243" y="1967555"/>
            <a:ext cx="453113" cy="36576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Helvetica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B4881E-528D-B467-414C-ABAF52B1C296}"/>
              </a:ext>
            </a:extLst>
          </p:cNvPr>
          <p:cNvSpPr/>
          <p:nvPr/>
        </p:nvSpPr>
        <p:spPr>
          <a:xfrm>
            <a:off x="1457188" y="1400194"/>
            <a:ext cx="7412492" cy="5606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cs typeface="Helvetica" panose="020B0604020202020204" pitchFamily="34" charset="0"/>
              </a:rPr>
              <a:t>Co-Production</a:t>
            </a:r>
          </a:p>
          <a:p>
            <a:pPr algn="ctr"/>
            <a:r>
              <a:rPr lang="en-US" sz="1600" dirty="0">
                <a:cs typeface="Helvetica" panose="020B0604020202020204" pitchFamily="34" charset="0"/>
              </a:rPr>
              <a:t>Engaging stakeholders to optimize EBP packaging and delivery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680F83-701C-F765-8BAB-9963E1A8D0C7}"/>
              </a:ext>
            </a:extLst>
          </p:cNvPr>
          <p:cNvSpPr txBox="1"/>
          <p:nvPr/>
        </p:nvSpPr>
        <p:spPr>
          <a:xfrm>
            <a:off x="289058" y="1465580"/>
            <a:ext cx="82123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cs typeface="Helvetica" panose="020B0604020202020204" pitchFamily="34" charset="0"/>
              </a:rPr>
              <a:t>Year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9792F3-ABB9-E000-C024-EC0974C03486}"/>
              </a:ext>
            </a:extLst>
          </p:cNvPr>
          <p:cNvSpPr txBox="1"/>
          <p:nvPr/>
        </p:nvSpPr>
        <p:spPr>
          <a:xfrm>
            <a:off x="286865" y="2188131"/>
            <a:ext cx="117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Helvetica" panose="020B0604020202020204" pitchFamily="34" charset="0"/>
              </a:rPr>
              <a:t>Years 2-5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325A23-40D1-AAD9-F7CA-3FE8F0F71B5C}"/>
              </a:ext>
            </a:extLst>
          </p:cNvPr>
          <p:cNvSpPr/>
          <p:nvPr/>
        </p:nvSpPr>
        <p:spPr>
          <a:xfrm>
            <a:off x="1457188" y="3849203"/>
            <a:ext cx="7412492" cy="1178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cs typeface="Helvetica" panose="020B0604020202020204" pitchFamily="34" charset="0"/>
              </a:rPr>
              <a:t>Key Evaluation Outcomes</a:t>
            </a:r>
          </a:p>
          <a:p>
            <a:pPr algn="ctr"/>
            <a:r>
              <a:rPr lang="en-US" sz="1600" dirty="0">
                <a:cs typeface="Helvetica" panose="020B0604020202020204" pitchFamily="34" charset="0"/>
              </a:rPr>
              <a:t>Improved shared decision-making, well-being, and engagement in EBPs; improved VA performance metrics; fidelity to implementation strategy; speed of implementation; recipient satisfaction with EBP implementation; cost of implementation and business case analysis.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ED8BE27C-4423-3D23-6D3C-F05A7A3893AB}"/>
              </a:ext>
            </a:extLst>
          </p:cNvPr>
          <p:cNvSpPr/>
          <p:nvPr/>
        </p:nvSpPr>
        <p:spPr>
          <a:xfrm>
            <a:off x="2745243" y="2884671"/>
            <a:ext cx="453113" cy="95633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Helvetica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70D986-DD2D-197D-0066-C9AAFBDBD0DD}"/>
              </a:ext>
            </a:extLst>
          </p:cNvPr>
          <p:cNvSpPr/>
          <p:nvPr/>
        </p:nvSpPr>
        <p:spPr>
          <a:xfrm>
            <a:off x="1457188" y="2333316"/>
            <a:ext cx="7412492" cy="5547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cs typeface="Helvetica" panose="020B0604020202020204" pitchFamily="34" charset="0"/>
              </a:rPr>
              <a:t>EBQI Booster (EBQI-B): </a:t>
            </a:r>
            <a:r>
              <a:rPr lang="en-US" sz="1600" i="1" dirty="0">
                <a:cs typeface="Helvetica" panose="020B0604020202020204" pitchFamily="34" charset="0"/>
              </a:rPr>
              <a:t>All 18 sites</a:t>
            </a:r>
            <a:endParaRPr lang="en-US" sz="1600" b="1" dirty="0">
              <a:cs typeface="Helvetica" panose="020B0604020202020204" pitchFamily="34" charset="0"/>
            </a:endParaRPr>
          </a:p>
          <a:p>
            <a:pPr algn="ctr"/>
            <a:r>
              <a:rPr lang="en-US" sz="1600" dirty="0">
                <a:cs typeface="Helvetica" panose="020B0604020202020204" pitchFamily="34" charset="0"/>
              </a:rPr>
              <a:t>EBQI Refresher + Electronic tools and data infrastructure + QI Collaborative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A55DFE-DF5D-2F95-045C-0963FF52CE43}"/>
              </a:ext>
            </a:extLst>
          </p:cNvPr>
          <p:cNvSpPr/>
          <p:nvPr/>
        </p:nvSpPr>
        <p:spPr>
          <a:xfrm>
            <a:off x="4500880" y="2983148"/>
            <a:ext cx="4368800" cy="5547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cs typeface="Helvetica" panose="020B0604020202020204" pitchFamily="34" charset="0"/>
              </a:rPr>
              <a:t>EBQI-B + External Facilitation (EF): </a:t>
            </a:r>
            <a:r>
              <a:rPr lang="en-US" sz="1600" i="1" dirty="0">
                <a:cs typeface="Helvetica" panose="020B0604020202020204" pitchFamily="34" charset="0"/>
              </a:rPr>
              <a:t>9 sites</a:t>
            </a:r>
            <a:endParaRPr lang="en-US" sz="1600" b="1" dirty="0">
              <a:cs typeface="Helvetica" panose="020B0604020202020204" pitchFamily="34" charset="0"/>
            </a:endParaRPr>
          </a:p>
          <a:p>
            <a:pPr algn="ctr"/>
            <a:r>
              <a:rPr lang="en-US" sz="1600" dirty="0">
                <a:cs typeface="Helvetica" panose="020B0604020202020204" pitchFamily="34" charset="0"/>
              </a:rPr>
              <a:t>Half of sites will also receive EBP-specific EF</a:t>
            </a:r>
          </a:p>
        </p:txBody>
      </p:sp>
      <p:sp>
        <p:nvSpPr>
          <p:cNvPr id="28" name="Left Bracket 27">
            <a:extLst>
              <a:ext uri="{FF2B5EF4-FFF2-40B4-BE49-F238E27FC236}">
                <a16:creationId xmlns:a16="http://schemas.microsoft.com/office/drawing/2014/main" id="{9B144548-6EB6-B02A-AFE1-C0A47871D263}"/>
              </a:ext>
            </a:extLst>
          </p:cNvPr>
          <p:cNvSpPr/>
          <p:nvPr/>
        </p:nvSpPr>
        <p:spPr>
          <a:xfrm>
            <a:off x="1308101" y="1287172"/>
            <a:ext cx="298174" cy="78672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Left Bracket 28">
            <a:extLst>
              <a:ext uri="{FF2B5EF4-FFF2-40B4-BE49-F238E27FC236}">
                <a16:creationId xmlns:a16="http://schemas.microsoft.com/office/drawing/2014/main" id="{E9FA20E1-6A69-2370-24CF-56984BE74605}"/>
              </a:ext>
            </a:extLst>
          </p:cNvPr>
          <p:cNvSpPr/>
          <p:nvPr/>
        </p:nvSpPr>
        <p:spPr>
          <a:xfrm>
            <a:off x="1308101" y="2252301"/>
            <a:ext cx="298174" cy="285189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0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B3A8E"/>
          </a:solidFill>
          <a:ln w="12700">
            <a:solidFill>
              <a:srgbClr val="5B3A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74320" y="73152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CARE-VASH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74320" y="38404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D8E8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Access for Addiction Recovery and Equity in VA Supportive Housing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274320" y="845820"/>
            <a:ext cx="5394960" cy="3474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AE8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274320" y="822960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[PLACEHOLDER — Presenter Content]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274320" y="822960"/>
            <a:ext cx="5394960" cy="320040"/>
          </a:xfrm>
          <a:prstGeom prst="rect">
            <a:avLst/>
          </a:prstGeom>
          <a:solidFill>
            <a:srgbClr val="3D2070"/>
          </a:solidFill>
          <a:ln w="12700">
            <a:solidFill>
              <a:srgbClr val="3D207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274320" y="822960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457200" y="1234440"/>
            <a:ext cx="502920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5806440" y="822960"/>
            <a:ext cx="3063240" cy="3474720"/>
          </a:xfrm>
          <a:prstGeom prst="rect">
            <a:avLst/>
          </a:prstGeom>
          <a:solidFill>
            <a:srgbClr val="5B3A8E"/>
          </a:solidFill>
          <a:ln w="12700">
            <a:solidFill>
              <a:srgbClr val="5B3A8E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897880" y="896112"/>
            <a:ext cx="2880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5C842"/>
                </a:solidFill>
              </a:rPr>
              <a:t>Principal Investigators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5897880" y="1207008"/>
            <a:ext cx="2880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Sonya Gabrielian,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Evelyn Chang,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Erin Finley, PhD, MPH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Emily Treichler, PhD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897880" y="3154680"/>
            <a:ext cx="2880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5C842"/>
                </a:solidFill>
              </a:rPr>
              <a:t>Duration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5897880" y="3364992"/>
            <a:ext cx="2880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</a:rPr>
              <a:t>10 minutes</a:t>
            </a:r>
            <a:endParaRPr lang="en-US" sz="1300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6CD87A0F-2AEA-33CA-704B-A8AB400C67A7}"/>
              </a:ext>
            </a:extLst>
          </p:cNvPr>
          <p:cNvSpPr txBox="1">
            <a:spLocks/>
          </p:cNvSpPr>
          <p:nvPr/>
        </p:nvSpPr>
        <p:spPr>
          <a:xfrm>
            <a:off x="365760" y="1303020"/>
            <a:ext cx="5166359" cy="301752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b="0" i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System Font Regular"/>
              <a:buChar char="⚬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b="1" i="0" dirty="0">
                <a:solidFill>
                  <a:schemeClr val="accent1"/>
                </a:solidFill>
                <a:latin typeface="Robata Slab"/>
              </a:rPr>
              <a:t>CARE-VASH QUERI </a:t>
            </a:r>
            <a:r>
              <a:rPr lang="en-US" sz="2800" i="0" dirty="0">
                <a:solidFill>
                  <a:schemeClr val="accent1"/>
                </a:solidFill>
                <a:latin typeface="Robata Slab"/>
              </a:rPr>
              <a:t>aims to </a:t>
            </a:r>
          </a:p>
          <a:p>
            <a:pPr>
              <a:spcAft>
                <a:spcPts val="0"/>
              </a:spcAft>
            </a:pPr>
            <a:r>
              <a:rPr lang="en-US" sz="2800" i="0" dirty="0">
                <a:solidFill>
                  <a:schemeClr val="accent1"/>
                </a:solidFill>
                <a:latin typeface="Robata Slab"/>
              </a:rPr>
              <a:t>optimize equity in access to evidence-based substance use disorder services among Veterans in VA’s permanent supportive housing program.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E43E286-C3E3-6395-9D75-7A87EB294E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98" t="38123" r="10394" b="47481"/>
          <a:stretch>
            <a:fillRect/>
          </a:stretch>
        </p:blipFill>
        <p:spPr>
          <a:xfrm>
            <a:off x="5384800" y="-8926"/>
            <a:ext cx="3759200" cy="6858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ACD01-9DDA-C9A2-F98C-0D6E6F948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563F450-54A8-FE85-1544-EDBBF1F93F0A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B3A8E"/>
          </a:solidFill>
          <a:ln w="12700">
            <a:solidFill>
              <a:srgbClr val="5B3A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430B529-C9C6-5A91-C114-50FF138FBF72}"/>
              </a:ext>
            </a:extLst>
          </p:cNvPr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3DB0549-4113-F547-994A-188C2C445DA7}"/>
              </a:ext>
            </a:extLst>
          </p:cNvPr>
          <p:cNvSpPr/>
          <p:nvPr/>
        </p:nvSpPr>
        <p:spPr>
          <a:xfrm>
            <a:off x="274320" y="73152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CARE-VASH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E2FCB9F-DBF6-818F-95D1-8250FC26973D}"/>
              </a:ext>
            </a:extLst>
          </p:cNvPr>
          <p:cNvSpPr/>
          <p:nvPr/>
        </p:nvSpPr>
        <p:spPr>
          <a:xfrm>
            <a:off x="274320" y="38404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D8E8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Access for Addiction Recovery and Equity in VA Supportive Housing</a:t>
            </a:r>
            <a:endParaRPr lang="en-US" sz="11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2D62B2C3-E01B-A141-0134-8B9477554C4F}"/>
              </a:ext>
            </a:extLst>
          </p:cNvPr>
          <p:cNvSpPr/>
          <p:nvPr/>
        </p:nvSpPr>
        <p:spPr>
          <a:xfrm>
            <a:off x="5897880" y="1207008"/>
            <a:ext cx="2880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Sonya Gabrielian,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Evelyn Chang,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Erin Finley, PhD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Emily Treichler, PhD</a:t>
            </a:r>
            <a:endParaRPr lang="en-US" sz="1200" dirty="0"/>
          </a:p>
        </p:txBody>
      </p:sp>
      <p:sp>
        <p:nvSpPr>
          <p:cNvPr id="18" name="Google Shape;122;g38bfc686744_0_0">
            <a:extLst>
              <a:ext uri="{FF2B5EF4-FFF2-40B4-BE49-F238E27FC236}">
                <a16:creationId xmlns:a16="http://schemas.microsoft.com/office/drawing/2014/main" id="{09500581-3E4E-B03A-3E51-1A7AAE367A54}"/>
              </a:ext>
            </a:extLst>
          </p:cNvPr>
          <p:cNvSpPr txBox="1">
            <a:spLocks/>
          </p:cNvSpPr>
          <p:nvPr/>
        </p:nvSpPr>
        <p:spPr>
          <a:xfrm>
            <a:off x="414382" y="1753014"/>
            <a:ext cx="8315235" cy="1637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buClr>
                <a:srgbClr val="0097B2"/>
              </a:buClr>
              <a:buSzPts val="2430"/>
              <a:buFont typeface="Noto Sans Symbols"/>
              <a:buChar char="▪"/>
            </a:pPr>
            <a:r>
              <a:rPr lang="en-US" sz="1900" dirty="0">
                <a:solidFill>
                  <a:srgbClr val="002060"/>
                </a:solidFill>
                <a:latin typeface="Roboto Slab"/>
                <a:ea typeface="Roboto Slab"/>
                <a:cs typeface="Roboto Slab"/>
                <a:sym typeface="Roboto Slab"/>
              </a:rPr>
              <a:t>Compared to housed Veterans, homeless-experienced Veterans have higher rates of mental illness and substance use disorders (SUDs) </a:t>
            </a:r>
          </a:p>
          <a:p>
            <a:pPr marL="285750" indent="-285750">
              <a:spcBef>
                <a:spcPts val="1800"/>
              </a:spcBef>
              <a:buClr>
                <a:srgbClr val="0097B2"/>
              </a:buClr>
              <a:buSzPts val="2430"/>
              <a:buFont typeface="Noto Sans Symbols"/>
              <a:buChar char="▪"/>
            </a:pPr>
            <a:r>
              <a:rPr lang="en-US" sz="1900" dirty="0">
                <a:solidFill>
                  <a:srgbClr val="002060"/>
                </a:solidFill>
                <a:latin typeface="Roboto Slab"/>
                <a:ea typeface="Roboto Slab"/>
                <a:cs typeface="Roboto Slab"/>
                <a:sym typeface="Roboto Slab"/>
              </a:rPr>
              <a:t>These behavioral health disorders impair Veterans’ ability to attain and retain housing</a:t>
            </a:r>
            <a:endParaRPr lang="en-US" sz="1900" dirty="0">
              <a:solidFill>
                <a:srgbClr val="002060"/>
              </a:solidFill>
            </a:endParaRPr>
          </a:p>
        </p:txBody>
      </p:sp>
      <p:sp>
        <p:nvSpPr>
          <p:cNvPr id="20" name="Google Shape;121;g38bfc686744_0_0">
            <a:extLst>
              <a:ext uri="{FF2B5EF4-FFF2-40B4-BE49-F238E27FC236}">
                <a16:creationId xmlns:a16="http://schemas.microsoft.com/office/drawing/2014/main" id="{C3638DBA-0A68-9527-EFB6-1D1E8379AD73}"/>
              </a:ext>
            </a:extLst>
          </p:cNvPr>
          <p:cNvSpPr txBox="1">
            <a:spLocks/>
          </p:cNvSpPr>
          <p:nvPr/>
        </p:nvSpPr>
        <p:spPr>
          <a:xfrm>
            <a:off x="1205617" y="955692"/>
            <a:ext cx="6732766" cy="640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7030A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0000"/>
              </a:buClr>
              <a:buSzPts val="4000"/>
              <a:buFont typeface="Play"/>
              <a:buNone/>
            </a:pPr>
            <a:r>
              <a:rPr lang="en-US" sz="2200" b="1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Stable housing is a critical determinant of health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8D7806-0A7F-8329-7379-C233CF77F249}"/>
              </a:ext>
            </a:extLst>
          </p:cNvPr>
          <p:cNvGrpSpPr/>
          <p:nvPr/>
        </p:nvGrpSpPr>
        <p:grpSpPr>
          <a:xfrm>
            <a:off x="3086737" y="3748605"/>
            <a:ext cx="2604766" cy="1234875"/>
            <a:chOff x="3621863" y="3036359"/>
            <a:chExt cx="2026765" cy="9253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6B584C7-E99E-EE47-33F9-91ED09456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3594"/>
            <a:stretch>
              <a:fillRect/>
            </a:stretch>
          </p:blipFill>
          <p:spPr>
            <a:xfrm>
              <a:off x="4459180" y="3036359"/>
              <a:ext cx="1189448" cy="925349"/>
            </a:xfrm>
            <a:prstGeom prst="rect">
              <a:avLst/>
            </a:prstGeom>
          </p:spPr>
        </p:pic>
        <p:pic>
          <p:nvPicPr>
            <p:cNvPr id="23" name="Picture 22" descr="Shape&#10;&#10;AI-generated content may be incorrect.">
              <a:extLst>
                <a:ext uri="{FF2B5EF4-FFF2-40B4-BE49-F238E27FC236}">
                  <a16:creationId xmlns:a16="http://schemas.microsoft.com/office/drawing/2014/main" id="{9E2BD963-AA96-00D4-0EFE-C52A65D23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086"/>
            <a:stretch>
              <a:fillRect/>
            </a:stretch>
          </p:blipFill>
          <p:spPr>
            <a:xfrm flipH="1">
              <a:off x="3621863" y="3036359"/>
              <a:ext cx="896309" cy="925349"/>
            </a:xfrm>
            <a:prstGeom prst="rect">
              <a:avLst/>
            </a:prstGeom>
          </p:spPr>
        </p:pic>
      </p:grpSp>
      <p:pic>
        <p:nvPicPr>
          <p:cNvPr id="6" name="Picture 5" descr="Logo&#10;&#10;AI-generated content may be incorrect.">
            <a:extLst>
              <a:ext uri="{FF2B5EF4-FFF2-40B4-BE49-F238E27FC236}">
                <a16:creationId xmlns:a16="http://schemas.microsoft.com/office/drawing/2014/main" id="{F76C48FD-D5FC-BCD0-4DA9-CC11D18D75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802" t="30242" r="35590" b="37337"/>
          <a:stretch>
            <a:fillRect/>
          </a:stretch>
        </p:blipFill>
        <p:spPr>
          <a:xfrm>
            <a:off x="8462554" y="13642"/>
            <a:ext cx="631371" cy="6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33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D467A-3480-2637-AE93-082829031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6982EE1-E839-62D0-B202-F505B9DD0477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B3A8E"/>
          </a:solidFill>
          <a:ln w="12700">
            <a:solidFill>
              <a:srgbClr val="5B3A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BC5AF8E6-1113-9105-3429-51AFE9D513FC}"/>
              </a:ext>
            </a:extLst>
          </p:cNvPr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80A67204-08F6-1914-77D2-F0DB2702FD5F}"/>
              </a:ext>
            </a:extLst>
          </p:cNvPr>
          <p:cNvSpPr/>
          <p:nvPr/>
        </p:nvSpPr>
        <p:spPr>
          <a:xfrm>
            <a:off x="274320" y="73152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CARE-VASH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7DC01D6E-B6AE-B2C7-4744-C183B0B0AA33}"/>
              </a:ext>
            </a:extLst>
          </p:cNvPr>
          <p:cNvSpPr/>
          <p:nvPr/>
        </p:nvSpPr>
        <p:spPr>
          <a:xfrm>
            <a:off x="274320" y="38404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D8E8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Access for Addiction Recovery and Equity in VA Supportive Housing</a:t>
            </a:r>
            <a:endParaRPr lang="en-US" sz="11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DC430BA9-3DAA-807C-6BD2-13050B1E7828}"/>
              </a:ext>
            </a:extLst>
          </p:cNvPr>
          <p:cNvSpPr/>
          <p:nvPr/>
        </p:nvSpPr>
        <p:spPr>
          <a:xfrm>
            <a:off x="5897880" y="1207008"/>
            <a:ext cx="2880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Sonya Gabrielian,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Evelyn Chang,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Erin Finley, PhD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Emily Treichler, PhD</a:t>
            </a:r>
            <a:endParaRPr lang="en-US" sz="1200" dirty="0"/>
          </a:p>
        </p:txBody>
      </p:sp>
      <p:sp>
        <p:nvSpPr>
          <p:cNvPr id="6" name="Google Shape;129;g38bfc686744_0_132">
            <a:extLst>
              <a:ext uri="{FF2B5EF4-FFF2-40B4-BE49-F238E27FC236}">
                <a16:creationId xmlns:a16="http://schemas.microsoft.com/office/drawing/2014/main" id="{C9C36C02-58D9-42C7-815D-4EA71D162888}"/>
              </a:ext>
            </a:extLst>
          </p:cNvPr>
          <p:cNvSpPr txBox="1">
            <a:spLocks/>
          </p:cNvSpPr>
          <p:nvPr/>
        </p:nvSpPr>
        <p:spPr>
          <a:xfrm>
            <a:off x="3670500" y="685800"/>
            <a:ext cx="510774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97B2"/>
              </a:buClr>
              <a:buSzPts val="2430"/>
              <a:buFont typeface="Noto Sans Symbols"/>
              <a:buChar char="▪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The Department of Housing and Urban Development-VA Supportive Housing (HUD-VASH) program provides subsidized permanent housing and supportive services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97B2"/>
              </a:buClr>
              <a:buSzPts val="2430"/>
              <a:buFont typeface="Noto Sans Symbols"/>
              <a:buChar char="▪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HUD-VASH contributed substantively to the 50% reduction in Veteran homelessness seen over the past decade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97B2"/>
              </a:buClr>
              <a:buSzPts val="2430"/>
              <a:buFont typeface="Noto Sans Symbols"/>
              <a:buChar char="▪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Yet, up to 40% of Veterans exit HUD-VASH within 2 years of housing, and SUDs are a common primary or contributing factor to premature HUD-VASH exits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F52"/>
              </a:solidFill>
              <a:effectLst/>
              <a:uLnTx/>
              <a:uFillTx/>
              <a:latin typeface="Nixie One"/>
              <a:sym typeface="Nixie One"/>
            </a:endParaRPr>
          </a:p>
        </p:txBody>
      </p:sp>
      <p:pic>
        <p:nvPicPr>
          <p:cNvPr id="7" name="Picture 6" descr="A picture containing text, sign&#10;&#10;AI-generated content may be incorrect.">
            <a:extLst>
              <a:ext uri="{FF2B5EF4-FFF2-40B4-BE49-F238E27FC236}">
                <a16:creationId xmlns:a16="http://schemas.microsoft.com/office/drawing/2014/main" id="{19CEFE3C-4CF2-35DA-6CF3-64AD734F2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4021768"/>
            <a:ext cx="820411" cy="853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Google Shape;128;g38bfc686744_0_132">
            <a:extLst>
              <a:ext uri="{FF2B5EF4-FFF2-40B4-BE49-F238E27FC236}">
                <a16:creationId xmlns:a16="http://schemas.microsoft.com/office/drawing/2014/main" id="{F7AED781-81B1-155D-A6B4-A2E1F6401ED0}"/>
              </a:ext>
            </a:extLst>
          </p:cNvPr>
          <p:cNvSpPr txBox="1"/>
          <p:nvPr/>
        </p:nvSpPr>
        <p:spPr>
          <a:xfrm>
            <a:off x="0" y="1071591"/>
            <a:ext cx="3471300" cy="343290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HUD-VASH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is VA’s largest program in its strategic plan to end Veteran homelessness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97B2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9" name="Picture 8" descr="Logo&#10;&#10;AI-generated content may be incorrect.">
            <a:extLst>
              <a:ext uri="{FF2B5EF4-FFF2-40B4-BE49-F238E27FC236}">
                <a16:creationId xmlns:a16="http://schemas.microsoft.com/office/drawing/2014/main" id="{AFCA6DB9-CE9A-0787-4319-6E97949730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802" t="30242" r="35590" b="37337"/>
          <a:stretch>
            <a:fillRect/>
          </a:stretch>
        </p:blipFill>
        <p:spPr>
          <a:xfrm>
            <a:off x="8462554" y="21956"/>
            <a:ext cx="631371" cy="6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74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394EA-8253-30F9-4C10-E8812722D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05F5306-20AD-CBF2-15A6-AFCF145979F6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B3A8E"/>
          </a:solidFill>
          <a:ln w="12700">
            <a:solidFill>
              <a:srgbClr val="5B3A8E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85743F5-672A-0885-3D4B-88A7A28353D7}"/>
              </a:ext>
            </a:extLst>
          </p:cNvPr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89B5B635-7D10-11D8-3A30-46C50BFA44FF}"/>
              </a:ext>
            </a:extLst>
          </p:cNvPr>
          <p:cNvSpPr/>
          <p:nvPr/>
        </p:nvSpPr>
        <p:spPr>
          <a:xfrm>
            <a:off x="5897880" y="1207008"/>
            <a:ext cx="2880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Sonya Gabrielian,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Evelyn Chang,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Erin Finley, PhD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Emily Treichler, PhD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6AD53-36DD-3DB5-D06D-AB462C2ADE3A}"/>
              </a:ext>
            </a:extLst>
          </p:cNvPr>
          <p:cNvSpPr txBox="1"/>
          <p:nvPr/>
        </p:nvSpPr>
        <p:spPr>
          <a:xfrm>
            <a:off x="279399" y="39469"/>
            <a:ext cx="858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None/>
            </a:pPr>
            <a:r>
              <a:rPr lang="en-US" sz="1800" dirty="0">
                <a:solidFill>
                  <a:schemeClr val="lt1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sym typeface="Roboto Slab Black"/>
              </a:rPr>
              <a:t>LEARN Evidence-Based Policy Evaluation Center evaluated HUD-VASH for Veterans with SUDs</a:t>
            </a:r>
            <a:endParaRPr lang="en-US" sz="1800" i="0" u="none" strike="noStrike" cap="none" dirty="0">
              <a:solidFill>
                <a:schemeClr val="lt1"/>
              </a:solidFill>
              <a:latin typeface="Roboto Slab" pitchFamily="2" charset="0"/>
              <a:ea typeface="Roboto Slab" pitchFamily="2" charset="0"/>
              <a:cs typeface="Roboto Slab" pitchFamily="2" charset="0"/>
              <a:sym typeface="Roboto Slab Black"/>
            </a:endParaRPr>
          </a:p>
        </p:txBody>
      </p:sp>
      <p:pic>
        <p:nvPicPr>
          <p:cNvPr id="11" name="Picture 10" descr="Logo&#10;&#10;AI-generated content may be incorrect.">
            <a:extLst>
              <a:ext uri="{FF2B5EF4-FFF2-40B4-BE49-F238E27FC236}">
                <a16:creationId xmlns:a16="http://schemas.microsoft.com/office/drawing/2014/main" id="{380F0CA0-59FD-7548-6D0F-C771472DF8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802" t="30242" r="35590" b="37337"/>
          <a:stretch>
            <a:fillRect/>
          </a:stretch>
        </p:blipFill>
        <p:spPr>
          <a:xfrm>
            <a:off x="54498" y="29028"/>
            <a:ext cx="631371" cy="627744"/>
          </a:xfrm>
          <a:prstGeom prst="rect">
            <a:avLst/>
          </a:prstGeom>
        </p:spPr>
      </p:pic>
      <p:sp>
        <p:nvSpPr>
          <p:cNvPr id="14" name="Google Shape;135;g38bfc686744_0_246">
            <a:extLst>
              <a:ext uri="{FF2B5EF4-FFF2-40B4-BE49-F238E27FC236}">
                <a16:creationId xmlns:a16="http://schemas.microsoft.com/office/drawing/2014/main" id="{57686F85-2847-ADAB-366F-FA633E5655F7}"/>
              </a:ext>
            </a:extLst>
          </p:cNvPr>
          <p:cNvSpPr txBox="1">
            <a:spLocks/>
          </p:cNvSpPr>
          <p:nvPr/>
        </p:nvSpPr>
        <p:spPr>
          <a:xfrm>
            <a:off x="1763487" y="1370694"/>
            <a:ext cx="6923313" cy="153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B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Roboto Slab SemiBold"/>
              </a:rPr>
              <a:t>Secondary analyses of VA administrative data regarding Veterans who attained housing via HUD-VASH during FY18-FY21 (N=63,939)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B2"/>
              </a:buClr>
              <a:buSzPts val="1800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 Slab" pitchFamily="2" charset="0"/>
              <a:sym typeface="Roboto Slab SemiBold"/>
            </a:endParaRPr>
          </a:p>
          <a:p>
            <a:pPr marL="1257300" lvl="2" indent="-342900">
              <a:buClr>
                <a:srgbClr val="0097B2"/>
              </a:buClr>
              <a:buFont typeface="Wingdings" panose="05000000000000000000" pitchFamily="2" charset="2"/>
              <a:buChar char="§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Roboto Slab"/>
              </a:rPr>
              <a:t>Most (66%, n=42,182) Veterans in the program had SUDs</a:t>
            </a:r>
            <a:b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Nixie One"/>
              </a:rPr>
            </a:b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F52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 Slab" pitchFamily="2" charset="0"/>
              <a:sym typeface="Roboto Slab Semi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F06CDD-B92C-A08A-591F-F59DF728668B}"/>
              </a:ext>
            </a:extLst>
          </p:cNvPr>
          <p:cNvSpPr txBox="1"/>
          <p:nvPr/>
        </p:nvSpPr>
        <p:spPr>
          <a:xfrm>
            <a:off x="1763487" y="2913935"/>
            <a:ext cx="71011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B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000F5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Veterans with SUDs were significantly more likely           (Odds Ratio = 1.5) to have a negative exit from                      HUD-VASH within one year of move-in</a:t>
            </a:r>
            <a:endParaRPr lang="en-US" b="0" i="0" u="none" strike="noStrike" cap="none" dirty="0">
              <a:solidFill>
                <a:srgbClr val="000F52"/>
              </a:solidFill>
              <a:latin typeface="Roboto Slab" pitchFamily="2" charset="0"/>
              <a:ea typeface="Roboto Slab" pitchFamily="2" charset="0"/>
              <a:cs typeface="Roboto Slab" pitchFamily="2" charset="0"/>
              <a:sym typeface="Roboto Slab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412FF5-C5E7-1B33-163C-71166ECE66E7}"/>
              </a:ext>
            </a:extLst>
          </p:cNvPr>
          <p:cNvGrpSpPr/>
          <p:nvPr/>
        </p:nvGrpSpPr>
        <p:grpSpPr>
          <a:xfrm>
            <a:off x="631539" y="1394628"/>
            <a:ext cx="817263" cy="593160"/>
            <a:chOff x="600350" y="2082170"/>
            <a:chExt cx="817263" cy="593160"/>
          </a:xfrm>
        </p:grpSpPr>
        <p:sp>
          <p:nvSpPr>
            <p:cNvPr id="18" name="Google Shape;141;g38bfc686744_0_246">
              <a:extLst>
                <a:ext uri="{FF2B5EF4-FFF2-40B4-BE49-F238E27FC236}">
                  <a16:creationId xmlns:a16="http://schemas.microsoft.com/office/drawing/2014/main" id="{99B8CB23-5E41-56D0-A276-F7417C0A4A96}"/>
                </a:ext>
              </a:extLst>
            </p:cNvPr>
            <p:cNvSpPr/>
            <p:nvPr/>
          </p:nvSpPr>
          <p:spPr>
            <a:xfrm>
              <a:off x="600350" y="2082170"/>
              <a:ext cx="817263" cy="593160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38100" cap="rnd" cmpd="sng">
              <a:solidFill>
                <a:srgbClr val="0097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42;g38bfc686744_0_246">
              <a:extLst>
                <a:ext uri="{FF2B5EF4-FFF2-40B4-BE49-F238E27FC236}">
                  <a16:creationId xmlns:a16="http://schemas.microsoft.com/office/drawing/2014/main" id="{E0F97949-B057-E878-CBA0-02CB6DE4D250}"/>
                </a:ext>
              </a:extLst>
            </p:cNvPr>
            <p:cNvSpPr/>
            <p:nvPr/>
          </p:nvSpPr>
          <p:spPr>
            <a:xfrm>
              <a:off x="679590" y="2169357"/>
              <a:ext cx="658830" cy="397314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38100" cap="rnd" cmpd="sng">
              <a:solidFill>
                <a:srgbClr val="0097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139;g38bfc686744_0_246">
            <a:extLst>
              <a:ext uri="{FF2B5EF4-FFF2-40B4-BE49-F238E27FC236}">
                <a16:creationId xmlns:a16="http://schemas.microsoft.com/office/drawing/2014/main" id="{155E49AD-5486-B778-DDDD-5093D8F9435B}"/>
              </a:ext>
            </a:extLst>
          </p:cNvPr>
          <p:cNvSpPr/>
          <p:nvPr/>
        </p:nvSpPr>
        <p:spPr>
          <a:xfrm>
            <a:off x="685869" y="3002057"/>
            <a:ext cx="708604" cy="74708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Picture 20" descr="Graphical user interface&#10;&#10;AI-generated content may be incorrect.">
            <a:extLst>
              <a:ext uri="{FF2B5EF4-FFF2-40B4-BE49-F238E27FC236}">
                <a16:creationId xmlns:a16="http://schemas.microsoft.com/office/drawing/2014/main" id="{1F781FC1-5169-C3B3-C04D-81484CAEB4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04" t="36965" r="10506" b="44087"/>
          <a:stretch>
            <a:fillRect/>
          </a:stretch>
        </p:blipFill>
        <p:spPr>
          <a:xfrm>
            <a:off x="3095170" y="4286011"/>
            <a:ext cx="2953658" cy="68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55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8BFEF-CE3F-3880-F788-CFA3C0CA0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7AB4CD0-CDED-B953-BCD7-D6CA6A1E617B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B3A8E"/>
          </a:solidFill>
          <a:ln w="12700">
            <a:solidFill>
              <a:srgbClr val="5B3A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5F28173C-E38C-0C59-CDDF-ACE50B9C2115}"/>
              </a:ext>
            </a:extLst>
          </p:cNvPr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1514C5B-38DC-D8CC-4E17-1FEE8B9BDAEE}"/>
              </a:ext>
            </a:extLst>
          </p:cNvPr>
          <p:cNvSpPr/>
          <p:nvPr/>
        </p:nvSpPr>
        <p:spPr>
          <a:xfrm>
            <a:off x="274320" y="73152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CARE-VASH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AB71C2F0-341E-3A3C-5792-F6A95C747009}"/>
              </a:ext>
            </a:extLst>
          </p:cNvPr>
          <p:cNvSpPr/>
          <p:nvPr/>
        </p:nvSpPr>
        <p:spPr>
          <a:xfrm>
            <a:off x="274320" y="38404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D8E8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Access for Addiction Recovery and Equity in VA Supportive Housing</a:t>
            </a:r>
            <a:endParaRPr lang="en-US" sz="11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0C453E18-E616-3B37-635B-EA2D7D1DABF4}"/>
              </a:ext>
            </a:extLst>
          </p:cNvPr>
          <p:cNvSpPr/>
          <p:nvPr/>
        </p:nvSpPr>
        <p:spPr>
          <a:xfrm>
            <a:off x="5897880" y="1207008"/>
            <a:ext cx="2880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Sonya Gabrielian,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Evelyn Chang,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Erin Finley, PhD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Emily Treichler, PhD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CB6A5-1ADD-77B2-F08A-A8AC1C840FEB}"/>
              </a:ext>
            </a:extLst>
          </p:cNvPr>
          <p:cNvSpPr txBox="1"/>
          <p:nvPr/>
        </p:nvSpPr>
        <p:spPr>
          <a:xfrm>
            <a:off x="365760" y="1698698"/>
            <a:ext cx="67462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7B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Nixie One"/>
              </a:rPr>
              <a:t>In logistic regression analyses, adjusting for demographics and co-morbidity, Veterans with SUDs had higher rates of Emergency Department use, outpatient mental health visits, and inpatient psychiatry admissions in the year after move-in</a:t>
            </a:r>
          </a:p>
        </p:txBody>
      </p:sp>
      <p:pic>
        <p:nvPicPr>
          <p:cNvPr id="11" name="Picture 2" descr="Housing Generic color lineal-color icon">
            <a:extLst>
              <a:ext uri="{FF2B5EF4-FFF2-40B4-BE49-F238E27FC236}">
                <a16:creationId xmlns:a16="http://schemas.microsoft.com/office/drawing/2014/main" id="{C6104630-F822-3607-9AD1-B7096BC08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33" y="1708870"/>
            <a:ext cx="1477328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oogle Shape;148;g38bfc686744_0_370">
            <a:extLst>
              <a:ext uri="{FF2B5EF4-FFF2-40B4-BE49-F238E27FC236}">
                <a16:creationId xmlns:a16="http://schemas.microsoft.com/office/drawing/2014/main" id="{189EBE3A-4E6D-DED1-5E0A-F281E6856D60}"/>
              </a:ext>
            </a:extLst>
          </p:cNvPr>
          <p:cNvGraphicFramePr/>
          <p:nvPr/>
        </p:nvGraphicFramePr>
        <p:xfrm>
          <a:off x="696946" y="3405760"/>
          <a:ext cx="7646399" cy="13804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29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03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sym typeface="Arial"/>
                        </a:rPr>
                        <a:t>Emergency Department </a:t>
                      </a:r>
                      <a:endParaRPr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sym typeface="Arial"/>
                        </a:rPr>
                        <a:t>Primary Care</a:t>
                      </a:r>
                      <a:endParaRPr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sym typeface="Arial"/>
                        </a:rPr>
                        <a:t>Outpatient Mental Health, excluding SUD visits</a:t>
                      </a:r>
                      <a:endParaRPr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sym typeface="Arial"/>
                        </a:rPr>
                        <a:t>Inpatient Psychiatry</a:t>
                      </a:r>
                      <a:endParaRPr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dirty="0">
                          <a:solidFill>
                            <a:srgbClr val="002060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  <a:sym typeface="Arial"/>
                        </a:rPr>
                        <a:t>+ SUD </a:t>
                      </a:r>
                      <a:endParaRPr sz="1400" dirty="0">
                        <a:solidFill>
                          <a:srgbClr val="002060"/>
                        </a:solidFill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dirty="0">
                          <a:solidFill>
                            <a:srgbClr val="002060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  <a:sym typeface="Arial"/>
                        </a:rPr>
                        <a:t>(AOR, p-value)</a:t>
                      </a:r>
                      <a:endParaRPr sz="1400" dirty="0">
                        <a:solidFill>
                          <a:srgbClr val="002060"/>
                        </a:solidFill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dirty="0">
                          <a:solidFill>
                            <a:srgbClr val="002060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  <a:sym typeface="Arial"/>
                        </a:rPr>
                        <a:t>1.5</a:t>
                      </a:r>
                      <a:endParaRPr sz="1400" dirty="0">
                        <a:solidFill>
                          <a:srgbClr val="002060"/>
                        </a:solidFill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dirty="0">
                          <a:solidFill>
                            <a:srgbClr val="002060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  <a:sym typeface="Arial"/>
                        </a:rPr>
                        <a:t>p &lt;0.001</a:t>
                      </a:r>
                      <a:endParaRPr sz="1400" dirty="0">
                        <a:solidFill>
                          <a:srgbClr val="002060"/>
                        </a:solidFill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A3041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1400" b="0" dirty="0">
                          <a:solidFill>
                            <a:srgbClr val="002060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  <a:sym typeface="Arial"/>
                        </a:rPr>
                        <a:t>0.99</a:t>
                      </a:r>
                      <a:endParaRPr sz="1400" dirty="0">
                        <a:solidFill>
                          <a:srgbClr val="002060"/>
                        </a:solidFill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A3041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1400" b="0" dirty="0">
                          <a:solidFill>
                            <a:srgbClr val="002060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  <a:sym typeface="Arial"/>
                        </a:rPr>
                        <a:t>p=0.715</a:t>
                      </a:r>
                      <a:endParaRPr sz="1400" dirty="0">
                        <a:solidFill>
                          <a:srgbClr val="002060"/>
                        </a:solidFill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A3041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1400" b="0" dirty="0">
                          <a:solidFill>
                            <a:srgbClr val="002060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  <a:sym typeface="Arial"/>
                        </a:rPr>
                        <a:t>1.7</a:t>
                      </a:r>
                      <a:endParaRPr sz="1400" dirty="0">
                        <a:solidFill>
                          <a:srgbClr val="002060"/>
                        </a:solidFill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A3041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1400" b="0" dirty="0">
                          <a:solidFill>
                            <a:srgbClr val="002060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  <a:sym typeface="Arial"/>
                        </a:rPr>
                        <a:t>p &lt;0.001</a:t>
                      </a:r>
                      <a:endParaRPr sz="1400" dirty="0">
                        <a:solidFill>
                          <a:srgbClr val="002060"/>
                        </a:solidFill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A3041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1400" b="0" dirty="0">
                          <a:solidFill>
                            <a:srgbClr val="002060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  <a:sym typeface="Arial"/>
                        </a:rPr>
                        <a:t>10.1</a:t>
                      </a:r>
                      <a:endParaRPr sz="1400" dirty="0">
                        <a:solidFill>
                          <a:srgbClr val="002060"/>
                        </a:solidFill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A3041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1400" b="0" dirty="0">
                          <a:solidFill>
                            <a:srgbClr val="002060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  <a:sym typeface="Arial"/>
                        </a:rPr>
                        <a:t>p &lt;0.001</a:t>
                      </a:r>
                      <a:endParaRPr sz="1400" dirty="0">
                        <a:solidFill>
                          <a:srgbClr val="002060"/>
                        </a:solidFill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CECF9BA-79F5-BDC1-F85B-E3C1F22ACFB9}"/>
              </a:ext>
            </a:extLst>
          </p:cNvPr>
          <p:cNvSpPr txBox="1"/>
          <p:nvPr/>
        </p:nvSpPr>
        <p:spPr>
          <a:xfrm>
            <a:off x="365760" y="870722"/>
            <a:ext cx="84124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Roboto Slab ExtraBold"/>
              </a:rPr>
              <a:t>In HUD-VASH, SUDs are associated with Emergency Department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Roboto Slab ExtraBold"/>
              </a:rPr>
              <a:t>and mental health service use</a:t>
            </a:r>
          </a:p>
        </p:txBody>
      </p:sp>
      <p:pic>
        <p:nvPicPr>
          <p:cNvPr id="6" name="Picture 5" descr="Logo&#10;&#10;AI-generated content may be incorrect.">
            <a:extLst>
              <a:ext uri="{FF2B5EF4-FFF2-40B4-BE49-F238E27FC236}">
                <a16:creationId xmlns:a16="http://schemas.microsoft.com/office/drawing/2014/main" id="{6449D14C-562A-C9C1-89EE-19F3899871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802" t="30242" r="35590" b="37337"/>
          <a:stretch>
            <a:fillRect/>
          </a:stretch>
        </p:blipFill>
        <p:spPr>
          <a:xfrm>
            <a:off x="8462554" y="45315"/>
            <a:ext cx="631371" cy="6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22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46166-7B7D-F7E3-14E0-C5DA75710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3349718-FD1B-3D3B-6395-0C401B9657EC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B3A8E"/>
          </a:solidFill>
          <a:ln w="12700">
            <a:solidFill>
              <a:srgbClr val="5B3A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0AA83275-4E18-45EF-B3D9-D55B8EC22ECA}"/>
              </a:ext>
            </a:extLst>
          </p:cNvPr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84528021-5D2D-3E7E-6FBF-F546A4761356}"/>
              </a:ext>
            </a:extLst>
          </p:cNvPr>
          <p:cNvSpPr/>
          <p:nvPr/>
        </p:nvSpPr>
        <p:spPr>
          <a:xfrm>
            <a:off x="274320" y="73152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CARE-VASH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FC7F211C-254C-C672-32FE-732351FCB2DD}"/>
              </a:ext>
            </a:extLst>
          </p:cNvPr>
          <p:cNvSpPr/>
          <p:nvPr/>
        </p:nvSpPr>
        <p:spPr>
          <a:xfrm>
            <a:off x="274320" y="38404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D8E8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Access for Addiction Recovery and Equity in VA Supportive Housing</a:t>
            </a:r>
            <a:endParaRPr lang="en-US" sz="11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736F7BA0-7B71-7744-86EF-D5808BD28949}"/>
              </a:ext>
            </a:extLst>
          </p:cNvPr>
          <p:cNvSpPr/>
          <p:nvPr/>
        </p:nvSpPr>
        <p:spPr>
          <a:xfrm>
            <a:off x="5897880" y="1207008"/>
            <a:ext cx="2880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Sonya Gabrielian,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Evelyn Chang,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Erin Finley, PhD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Emily Treichler, PhD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740761-B838-A6CD-0E4B-81D9F04C0BC7}"/>
              </a:ext>
            </a:extLst>
          </p:cNvPr>
          <p:cNvSpPr txBox="1"/>
          <p:nvPr/>
        </p:nvSpPr>
        <p:spPr>
          <a:xfrm>
            <a:off x="365760" y="883842"/>
            <a:ext cx="84124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Roboto Slab ExtraBold"/>
              </a:rPr>
              <a:t>Receipt of Evidence-based Practices (EBPs) are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Roboto Slab ExtraBold"/>
              </a:rPr>
              <a:t>low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Roboto Slab ExtraBold"/>
              </a:rPr>
              <a:t> among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Roboto Slab ExtraBold"/>
              </a:rPr>
              <a:t>HUD-VASH Veterans with SUDs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10E03F-E7DE-7513-8EBF-AB21E9F51FC6}"/>
              </a:ext>
            </a:extLst>
          </p:cNvPr>
          <p:cNvSpPr txBox="1"/>
          <p:nvPr/>
        </p:nvSpPr>
        <p:spPr>
          <a:xfrm>
            <a:off x="365760" y="1671503"/>
            <a:ext cx="7059931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794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97B2"/>
              </a:buClr>
              <a:buSzPts val="2330"/>
              <a:buFont typeface="Nixie One"/>
              <a:buChar char="▪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Nixie One"/>
              </a:rPr>
              <a:t>&lt;0.5% of HUD-VASH Veterans with amphetamine use disorder received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9202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Nixie One"/>
              </a:rPr>
              <a:t>Cognitive Behavioral Therapy – Substance Use Disorders (CBT-SUD)</a:t>
            </a:r>
          </a:p>
          <a:p>
            <a:pPr marL="285750" marR="0" lvl="0" indent="-2794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97B2"/>
              </a:buClr>
              <a:buSzPts val="2330"/>
              <a:buFont typeface="Nixie One"/>
              <a:buChar char="▪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Nixie One"/>
              </a:rPr>
              <a:t>Enhancing adoption of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9202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Nixie One"/>
              </a:rPr>
              <a:t>Medications for Addiction Treatment (MAT)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Nixie One"/>
              </a:rPr>
              <a:t> may improve substance use and housing outcomes for Veterans with alcohol and opioid use disorders.</a:t>
            </a:r>
          </a:p>
        </p:txBody>
      </p:sp>
      <p:graphicFrame>
        <p:nvGraphicFramePr>
          <p:cNvPr id="19" name="Google Shape;157;g38bfc686744_0_392">
            <a:extLst>
              <a:ext uri="{FF2B5EF4-FFF2-40B4-BE49-F238E27FC236}">
                <a16:creationId xmlns:a16="http://schemas.microsoft.com/office/drawing/2014/main" id="{8F025DEE-598E-9F3B-B077-1448B16BA82E}"/>
              </a:ext>
            </a:extLst>
          </p:cNvPr>
          <p:cNvGraphicFramePr/>
          <p:nvPr/>
        </p:nvGraphicFramePr>
        <p:xfrm>
          <a:off x="672011" y="3625033"/>
          <a:ext cx="4023360" cy="119253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rgbClr val="FFFFFF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  <a:sym typeface="Arial"/>
                        </a:rPr>
                        <a:t>Treatment</a:t>
                      </a:r>
                      <a:endParaRPr sz="1400" dirty="0"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F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rgbClr val="FFFFFF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  <a:sym typeface="Arial"/>
                        </a:rPr>
                        <a:t>n = 33,942 </a:t>
                      </a:r>
                      <a:endParaRPr sz="1400" dirty="0"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dirty="0">
                          <a:solidFill>
                            <a:srgbClr val="FFFFFF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  <a:sym typeface="Arial"/>
                        </a:rPr>
                        <a:t>(53% of total)</a:t>
                      </a:r>
                      <a:endParaRPr sz="1400" dirty="0"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F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u="none" strike="noStrike" dirty="0">
                          <a:solidFill>
                            <a:srgbClr val="002060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  <a:sym typeface="Arial"/>
                        </a:rPr>
                        <a:t>Alcohol use disorder (AUD) MAT (with topiramate)</a:t>
                      </a:r>
                      <a:endParaRPr sz="1400" b="0" i="0" u="none" strike="noStrike" dirty="0">
                        <a:solidFill>
                          <a:srgbClr val="002060"/>
                        </a:solidFill>
                        <a:latin typeface="Roboto Slab" pitchFamily="2" charset="0"/>
                        <a:ea typeface="Roboto Slab" pitchFamily="2" charset="0"/>
                        <a:cs typeface="Roboto Slab" pitchFamily="2" charset="0"/>
                        <a:sym typeface="Arial"/>
                      </a:endParaRPr>
                    </a:p>
                  </a:txBody>
                  <a:tcPr marL="91450" marR="5025" marT="5025" marB="0" anchor="ctr">
                    <a:lnL w="1270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8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u="none" strike="noStrike" dirty="0">
                          <a:solidFill>
                            <a:srgbClr val="002060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  <a:sym typeface="Arial"/>
                        </a:rPr>
                        <a:t>3,867 (11.4%)</a:t>
                      </a:r>
                      <a:endParaRPr sz="1400" b="0" i="0" u="none" strike="noStrike" dirty="0">
                        <a:solidFill>
                          <a:srgbClr val="002060"/>
                        </a:solidFill>
                        <a:latin typeface="Roboto Slab" pitchFamily="2" charset="0"/>
                        <a:ea typeface="Roboto Slab" pitchFamily="2" charset="0"/>
                        <a:cs typeface="Roboto Slab" pitchFamily="2" charset="0"/>
                        <a:sym typeface="Arial"/>
                      </a:endParaRPr>
                    </a:p>
                  </a:txBody>
                  <a:tcPr marL="91450" marR="5025" marT="502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762EF59-1E64-3F8B-4783-8FD68E4B39C3}"/>
              </a:ext>
            </a:extLst>
          </p:cNvPr>
          <p:cNvGraphicFramePr>
            <a:graphicFrameLocks noGrp="1"/>
          </p:cNvGraphicFramePr>
          <p:nvPr/>
        </p:nvGraphicFramePr>
        <p:xfrm>
          <a:off x="5029200" y="3616056"/>
          <a:ext cx="3474720" cy="11887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70667832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478503092"/>
                    </a:ext>
                  </a:extLst>
                </a:gridCol>
              </a:tblGrid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Treatment</a:t>
                      </a:r>
                      <a:endParaRPr sz="1400" dirty="0"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B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n = 10,467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(16.4% of total)</a:t>
                      </a:r>
                      <a:endParaRPr sz="1400" b="0" dirty="0"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692413"/>
                  </a:ext>
                </a:extLst>
              </a:tr>
              <a:tr h="64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  <a:sym typeface="Arial"/>
                        </a:rPr>
                        <a:t>Opioid use disorder (OUD) MAT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latin typeface="Roboto Slab" pitchFamily="2" charset="0"/>
                        <a:ea typeface="Roboto Slab" pitchFamily="2" charset="0"/>
                        <a:cs typeface="Roboto Slab" pitchFamily="2" charset="0"/>
                        <a:sym typeface="Arial"/>
                      </a:endParaRPr>
                    </a:p>
                  </a:txBody>
                  <a:tcPr marL="91450" marR="5025" marT="5025" marB="0" anchor="ctr">
                    <a:lnL w="1270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F8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400" b="0" u="none" strike="noStrike" dirty="0">
                          <a:solidFill>
                            <a:srgbClr val="002060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  <a:sym typeface="Arial"/>
                        </a:rPr>
                        <a:t>2,083 (19.9%)</a:t>
                      </a:r>
                      <a:endParaRPr lang="en" sz="1400" b="0" i="0" u="none" strike="noStrike" dirty="0">
                        <a:solidFill>
                          <a:srgbClr val="002060"/>
                        </a:solidFill>
                        <a:latin typeface="Roboto Slab" pitchFamily="2" charset="0"/>
                        <a:ea typeface="Roboto Slab" pitchFamily="2" charset="0"/>
                        <a:cs typeface="Roboto Slab" pitchFamily="2" charset="0"/>
                        <a:sym typeface="Arial"/>
                      </a:endParaRPr>
                    </a:p>
                  </a:txBody>
                  <a:tcPr marL="91450" marR="5025" marT="502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51357"/>
                  </a:ext>
                </a:extLst>
              </a:tr>
            </a:tbl>
          </a:graphicData>
        </a:graphic>
      </p:graphicFrame>
      <p:pic>
        <p:nvPicPr>
          <p:cNvPr id="21" name="Picture 2" descr="color icon for housing 27267460 Vector Art at Vecteezy">
            <a:extLst>
              <a:ext uri="{FF2B5EF4-FFF2-40B4-BE49-F238E27FC236}">
                <a16:creationId xmlns:a16="http://schemas.microsoft.com/office/drawing/2014/main" id="{77F958AE-57CB-C0D5-D74B-764A4E7DC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2048905"/>
            <a:ext cx="1315870" cy="986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Logo&#10;&#10;AI-generated content may be incorrect.">
            <a:extLst>
              <a:ext uri="{FF2B5EF4-FFF2-40B4-BE49-F238E27FC236}">
                <a16:creationId xmlns:a16="http://schemas.microsoft.com/office/drawing/2014/main" id="{8266890B-9AB8-9098-E897-E5CD585D79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802" t="30242" r="35590" b="37337"/>
          <a:stretch>
            <a:fillRect/>
          </a:stretch>
        </p:blipFill>
        <p:spPr>
          <a:xfrm>
            <a:off x="8462554" y="55209"/>
            <a:ext cx="631371" cy="6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02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C80A9-0328-27A7-930F-9EF869A52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DB4F656-A7AF-8261-E5B6-3CACBC8C2C26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B3A8E"/>
          </a:solidFill>
          <a:ln w="12700">
            <a:solidFill>
              <a:srgbClr val="5B3A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E78F6BE-CD84-9349-7D08-9B497E5AA1D3}"/>
              </a:ext>
            </a:extLst>
          </p:cNvPr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45F2DC7-F24F-16DB-C48C-E6DA13F2544E}"/>
              </a:ext>
            </a:extLst>
          </p:cNvPr>
          <p:cNvSpPr/>
          <p:nvPr/>
        </p:nvSpPr>
        <p:spPr>
          <a:xfrm>
            <a:off x="274320" y="73152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CARE-VASH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399B8CF8-BF6F-E472-ED8A-C95B5A544EEF}"/>
              </a:ext>
            </a:extLst>
          </p:cNvPr>
          <p:cNvSpPr/>
          <p:nvPr/>
        </p:nvSpPr>
        <p:spPr>
          <a:xfrm>
            <a:off x="274320" y="38404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D8E8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Access for Addiction Recovery and Equity in VA Supportive Housing</a:t>
            </a:r>
            <a:endParaRPr lang="en-US" sz="11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65BE9CC4-9E60-E6EA-82A0-190A44165BBD}"/>
              </a:ext>
            </a:extLst>
          </p:cNvPr>
          <p:cNvSpPr/>
          <p:nvPr/>
        </p:nvSpPr>
        <p:spPr>
          <a:xfrm>
            <a:off x="5897880" y="1207008"/>
            <a:ext cx="2880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Sonya Gabrielian,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Evelyn Chang,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Erin Finley, PhD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Emily Treichler, PhD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509D1-DBBD-A6F8-BCF3-176DDEAE4F30}"/>
              </a:ext>
            </a:extLst>
          </p:cNvPr>
          <p:cNvSpPr txBox="1"/>
          <p:nvPr/>
        </p:nvSpPr>
        <p:spPr>
          <a:xfrm>
            <a:off x="381181" y="1460355"/>
            <a:ext cx="83816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National implementation of Evidence-based Practices (EBPs) for Substance Use Disorders (SUDs) within HUD-VASH would advance VA’s commitment to end Veteran homelessness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" name="Picture 14" descr="Graphical user interface&#10;&#10;AI-generated content may be incorrect.">
            <a:extLst>
              <a:ext uri="{FF2B5EF4-FFF2-40B4-BE49-F238E27FC236}">
                <a16:creationId xmlns:a16="http://schemas.microsoft.com/office/drawing/2014/main" id="{901BFDF7-8B04-0273-0F5A-35915E232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04" t="36965" r="10506" b="44087"/>
          <a:stretch>
            <a:fillRect/>
          </a:stretch>
        </p:blipFill>
        <p:spPr>
          <a:xfrm>
            <a:off x="3095170" y="4298377"/>
            <a:ext cx="2953658" cy="68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52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6537B-B8F3-2D7E-34F4-0EBDD9E3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780A03A0-8634-2F80-C83E-995BD2278308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B3A8E"/>
          </a:solidFill>
          <a:ln w="12700">
            <a:solidFill>
              <a:srgbClr val="5B3A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6921995F-D25D-A0B1-7536-00982BA0280C}"/>
              </a:ext>
            </a:extLst>
          </p:cNvPr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CB4C1BA-C71E-DE4A-0F0B-3D66642F6E81}"/>
              </a:ext>
            </a:extLst>
          </p:cNvPr>
          <p:cNvSpPr/>
          <p:nvPr/>
        </p:nvSpPr>
        <p:spPr>
          <a:xfrm>
            <a:off x="274320" y="73152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CARE-VASH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73D54958-4E03-8DB7-C21C-7F3FEF91A01D}"/>
              </a:ext>
            </a:extLst>
          </p:cNvPr>
          <p:cNvSpPr/>
          <p:nvPr/>
        </p:nvSpPr>
        <p:spPr>
          <a:xfrm>
            <a:off x="274320" y="38404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D8E8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Access for Addiction Recovery and Equity in VA Supportive Housing</a:t>
            </a:r>
            <a:endParaRPr lang="en-US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E72A2-0120-8664-9222-C65809E910AE}"/>
              </a:ext>
            </a:extLst>
          </p:cNvPr>
          <p:cNvSpPr txBox="1"/>
          <p:nvPr/>
        </p:nvSpPr>
        <p:spPr>
          <a:xfrm>
            <a:off x="731520" y="872816"/>
            <a:ext cx="768096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E7C69-FAA1-3F31-6FC3-9204588B3D1C}"/>
              </a:ext>
            </a:extLst>
          </p:cNvPr>
          <p:cNvSpPr txBox="1"/>
          <p:nvPr/>
        </p:nvSpPr>
        <p:spPr>
          <a:xfrm>
            <a:off x="1099820" y="910518"/>
            <a:ext cx="6944360" cy="769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" sz="2000" b="1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CARE-VASH QUERI will implement MAT and CBT-SUD at 12 HUD-VASH sites in 3 VISNs</a:t>
            </a:r>
            <a:endParaRPr lang="en-US" sz="2000" b="1" dirty="0">
              <a:solidFill>
                <a:srgbClr val="00206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0" name="Google Shape;171;g38c4f429321_0_0">
            <a:extLst>
              <a:ext uri="{FF2B5EF4-FFF2-40B4-BE49-F238E27FC236}">
                <a16:creationId xmlns:a16="http://schemas.microsoft.com/office/drawing/2014/main" id="{76AA26AC-8C33-56F8-7E0B-7340ABC439AC}"/>
              </a:ext>
            </a:extLst>
          </p:cNvPr>
          <p:cNvSpPr txBox="1">
            <a:spLocks/>
          </p:cNvSpPr>
          <p:nvPr/>
        </p:nvSpPr>
        <p:spPr>
          <a:xfrm>
            <a:off x="731520" y="1992013"/>
            <a:ext cx="3657600" cy="2795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97B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SzPts val="2000"/>
              <a:buFont typeface="Arial" pitchFamily="34" charset="0"/>
              <a:buNone/>
            </a:pPr>
            <a:r>
              <a:rPr lang="en-US" sz="1600" b="1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EBP #1:</a:t>
            </a:r>
          </a:p>
          <a:p>
            <a:pPr marL="0" indent="0">
              <a:spcBef>
                <a:spcPts val="600"/>
              </a:spcBef>
              <a:buSzPts val="2000"/>
              <a:buFont typeface="Arial" pitchFamily="34" charset="0"/>
              <a:buNone/>
            </a:pPr>
            <a:r>
              <a:rPr lang="en-US" sz="1600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Medications for Addiction Treatment (MAT) for alcohol and opioid use disorders </a:t>
            </a:r>
          </a:p>
          <a:p>
            <a:pPr marL="457200" indent="-336550">
              <a:spcBef>
                <a:spcPts val="600"/>
              </a:spcBef>
              <a:buSzPts val="17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Implemented among HUD-VASH teams with an embedded prescriber OR Veteran could be linked to behavioral health care</a:t>
            </a:r>
          </a:p>
        </p:txBody>
      </p:sp>
      <p:sp>
        <p:nvSpPr>
          <p:cNvPr id="18" name="Google Shape;172;g38c4f429321_0_0">
            <a:extLst>
              <a:ext uri="{FF2B5EF4-FFF2-40B4-BE49-F238E27FC236}">
                <a16:creationId xmlns:a16="http://schemas.microsoft.com/office/drawing/2014/main" id="{04341AF0-4280-80B3-992D-3C27BF561479}"/>
              </a:ext>
            </a:extLst>
          </p:cNvPr>
          <p:cNvSpPr txBox="1">
            <a:spLocks/>
          </p:cNvSpPr>
          <p:nvPr/>
        </p:nvSpPr>
        <p:spPr>
          <a:xfrm>
            <a:off x="4754882" y="1993976"/>
            <a:ext cx="3657600" cy="2795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97B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SzPts val="2000"/>
              <a:buFont typeface="Arial" pitchFamily="34" charset="0"/>
              <a:buNone/>
            </a:pPr>
            <a:r>
              <a:rPr lang="en-US" sz="1550" b="1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EBP #2:</a:t>
            </a:r>
          </a:p>
          <a:p>
            <a:pPr marL="0" indent="0">
              <a:spcBef>
                <a:spcPts val="600"/>
              </a:spcBef>
              <a:buSzPts val="2000"/>
              <a:buFont typeface="Arial" pitchFamily="34" charset="0"/>
              <a:buNone/>
            </a:pPr>
            <a:r>
              <a:rPr lang="en-US" sz="1550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Cognitive Behavioral Therapy for Substance Use Disorders (CBT-SUDs) </a:t>
            </a:r>
          </a:p>
          <a:p>
            <a:pPr marL="457200" indent="-336550">
              <a:spcBef>
                <a:spcPts val="600"/>
              </a:spcBef>
              <a:buSzPts val="1700"/>
              <a:buFont typeface="Wingdings" panose="05000000000000000000" pitchFamily="2" charset="2"/>
              <a:buChar char="§"/>
            </a:pPr>
            <a:r>
              <a:rPr lang="en-US" sz="1550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Many VA mental health clinicians are trained to deliver CBT-SUD, but fewer HUD-VASH case managers are trained </a:t>
            </a:r>
          </a:p>
          <a:p>
            <a:pPr marL="120650" indent="0">
              <a:spcBef>
                <a:spcPts val="600"/>
              </a:spcBef>
              <a:buSzPts val="1700"/>
              <a:buFont typeface="Arial" pitchFamily="34" charset="0"/>
              <a:buNone/>
            </a:pPr>
            <a:endParaRPr lang="en-US" sz="600" dirty="0">
              <a:solidFill>
                <a:srgbClr val="00206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457200" indent="-336550">
              <a:spcBef>
                <a:spcPts val="0"/>
              </a:spcBef>
              <a:buSzPts val="1700"/>
              <a:buFont typeface="Wingdings" panose="05000000000000000000" pitchFamily="2" charset="2"/>
              <a:buChar char="§"/>
            </a:pPr>
            <a:r>
              <a:rPr lang="en-US" sz="1550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 will train HUD-VASH case managers in CBT-SUD</a:t>
            </a:r>
          </a:p>
        </p:txBody>
      </p:sp>
      <p:pic>
        <p:nvPicPr>
          <p:cNvPr id="6" name="Picture 5" descr="Logo&#10;&#10;AI-generated content may be incorrect.">
            <a:extLst>
              <a:ext uri="{FF2B5EF4-FFF2-40B4-BE49-F238E27FC236}">
                <a16:creationId xmlns:a16="http://schemas.microsoft.com/office/drawing/2014/main" id="{BCECD651-C22A-79EC-30B9-19F4657C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802" t="30242" r="35590" b="37337"/>
          <a:stretch>
            <a:fillRect/>
          </a:stretch>
        </p:blipFill>
        <p:spPr>
          <a:xfrm>
            <a:off x="8412481" y="29028"/>
            <a:ext cx="631371" cy="6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1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320040" y="91440"/>
            <a:ext cx="8229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Session Agenda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201168" y="749808"/>
            <a:ext cx="8778240" cy="566928"/>
          </a:xfrm>
          <a:prstGeom prst="rect">
            <a:avLst/>
          </a:prstGeom>
          <a:solidFill>
            <a:srgbClr val="FFFFFF"/>
          </a:solidFill>
          <a:ln w="635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7" name="Text 5"/>
          <p:cNvSpPr/>
          <p:nvPr/>
        </p:nvSpPr>
        <p:spPr>
          <a:xfrm>
            <a:off x="274320" y="795528"/>
            <a:ext cx="1371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A7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0:00 – 0:02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1691640" y="795528"/>
            <a:ext cx="25603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Welcome &amp; Logistics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4297680" y="795528"/>
            <a:ext cx="25603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Borsika Rabin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201168" y="1353312"/>
            <a:ext cx="8778240" cy="566928"/>
          </a:xfrm>
          <a:prstGeom prst="rect">
            <a:avLst/>
          </a:prstGeom>
          <a:solidFill>
            <a:srgbClr val="E8EEF4"/>
          </a:solidFill>
          <a:ln w="635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11" name="Text 9"/>
          <p:cNvSpPr/>
          <p:nvPr/>
        </p:nvSpPr>
        <p:spPr>
          <a:xfrm>
            <a:off x="274320" y="1399032"/>
            <a:ext cx="1371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A7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0:02 – 0:07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691640" y="1399032"/>
            <a:ext cx="25603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QUERI Program Overview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4297680" y="1399032"/>
            <a:ext cx="25603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Borsika Rabin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6903720" y="1399032"/>
            <a:ext cx="19202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196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History, goals, and current landscape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201168" y="1956816"/>
            <a:ext cx="8778240" cy="566928"/>
          </a:xfrm>
          <a:prstGeom prst="rect">
            <a:avLst/>
          </a:prstGeom>
          <a:solidFill>
            <a:srgbClr val="FFFFFF"/>
          </a:solidFill>
          <a:ln w="635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16" name="Text 14"/>
          <p:cNvSpPr/>
          <p:nvPr/>
        </p:nvSpPr>
        <p:spPr>
          <a:xfrm>
            <a:off x="274320" y="2002536"/>
            <a:ext cx="1371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A7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0:07 – 0:17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1691640" y="2002536"/>
            <a:ext cx="25603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EMPOWER 3.0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4297680" y="2002536"/>
            <a:ext cx="25603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Hamilton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6903720" y="2002536"/>
            <a:ext cx="19202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196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Women's mental &amp; physical health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201168" y="2560320"/>
            <a:ext cx="8778240" cy="566928"/>
          </a:xfrm>
          <a:prstGeom prst="rect">
            <a:avLst/>
          </a:prstGeom>
          <a:solidFill>
            <a:srgbClr val="E8EEF4"/>
          </a:solidFill>
          <a:ln w="635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21" name="Text 19"/>
          <p:cNvSpPr/>
          <p:nvPr/>
        </p:nvSpPr>
        <p:spPr>
          <a:xfrm>
            <a:off x="274320" y="2606040"/>
            <a:ext cx="1371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A7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0:17 – 0:27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1691640" y="2606040"/>
            <a:ext cx="25603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CARE-VASH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4297680" y="2606040"/>
            <a:ext cx="25603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Gabrielian &amp; Treichler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6903720" y="2606040"/>
            <a:ext cx="19202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196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Addiction recovery &amp; supportive housing equity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201168" y="3163824"/>
            <a:ext cx="8778240" cy="566928"/>
          </a:xfrm>
          <a:prstGeom prst="rect">
            <a:avLst/>
          </a:prstGeom>
          <a:solidFill>
            <a:srgbClr val="FFFFFF"/>
          </a:solidFill>
          <a:ln w="635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26" name="Text 24"/>
          <p:cNvSpPr/>
          <p:nvPr/>
        </p:nvSpPr>
        <p:spPr>
          <a:xfrm>
            <a:off x="274320" y="3209544"/>
            <a:ext cx="1371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A7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0:27 – 0:37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1691640" y="3209544"/>
            <a:ext cx="25603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 err="1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iTRIP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4297680" y="3209544"/>
            <a:ext cx="25603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Pittman &amp; Rabin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6903720" y="3209544"/>
            <a:ext cx="19202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196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Innovative Treatments for PTSD &amp; TRD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201168" y="3767328"/>
            <a:ext cx="8778240" cy="566928"/>
          </a:xfrm>
          <a:prstGeom prst="rect">
            <a:avLst/>
          </a:prstGeom>
          <a:solidFill>
            <a:srgbClr val="E8EEF4"/>
          </a:solidFill>
          <a:ln w="635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 sz="1000"/>
          </a:p>
        </p:txBody>
      </p:sp>
      <p:sp>
        <p:nvSpPr>
          <p:cNvPr id="31" name="Text 29"/>
          <p:cNvSpPr/>
          <p:nvPr/>
        </p:nvSpPr>
        <p:spPr>
          <a:xfrm>
            <a:off x="274320" y="3813048"/>
            <a:ext cx="1371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A7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0:37 – 0:40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1691640" y="3813048"/>
            <a:ext cx="25603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QUERI Snapshot: Summary Table</a:t>
            </a:r>
            <a:endParaRPr lang="en-US" sz="1000" dirty="0"/>
          </a:p>
        </p:txBody>
      </p:sp>
      <p:sp>
        <p:nvSpPr>
          <p:cNvPr id="33" name="Text 31"/>
          <p:cNvSpPr/>
          <p:nvPr/>
        </p:nvSpPr>
        <p:spPr>
          <a:xfrm>
            <a:off x="4297680" y="3813048"/>
            <a:ext cx="25603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Borsika Rabin</a:t>
            </a:r>
            <a:endParaRPr lang="en-US" sz="1000" dirty="0"/>
          </a:p>
        </p:txBody>
      </p:sp>
      <p:sp>
        <p:nvSpPr>
          <p:cNvPr id="34" name="Text 32"/>
          <p:cNvSpPr/>
          <p:nvPr/>
        </p:nvSpPr>
        <p:spPr>
          <a:xfrm>
            <a:off x="6903720" y="3813048"/>
            <a:ext cx="19202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196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Cross-QUERI comparison</a:t>
            </a:r>
            <a:endParaRPr lang="en-US" sz="1000" dirty="0"/>
          </a:p>
        </p:txBody>
      </p:sp>
      <p:sp>
        <p:nvSpPr>
          <p:cNvPr id="35" name="Shape 33"/>
          <p:cNvSpPr/>
          <p:nvPr/>
        </p:nvSpPr>
        <p:spPr>
          <a:xfrm>
            <a:off x="201168" y="4370832"/>
            <a:ext cx="8778240" cy="566928"/>
          </a:xfrm>
          <a:prstGeom prst="rect">
            <a:avLst/>
          </a:prstGeom>
          <a:solidFill>
            <a:srgbClr val="FFFFFF"/>
          </a:solidFill>
          <a:ln w="635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274320" y="4416552"/>
            <a:ext cx="1371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A7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0:40 – 1:00</a:t>
            </a:r>
            <a:endParaRPr lang="en-US" sz="1000" dirty="0"/>
          </a:p>
        </p:txBody>
      </p:sp>
      <p:sp>
        <p:nvSpPr>
          <p:cNvPr id="37" name="Text 35"/>
          <p:cNvSpPr/>
          <p:nvPr/>
        </p:nvSpPr>
        <p:spPr>
          <a:xfrm>
            <a:off x="1691640" y="4416552"/>
            <a:ext cx="25603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Discussion &amp; Q&amp;A</a:t>
            </a:r>
            <a:endParaRPr lang="en-US" sz="1100" dirty="0"/>
          </a:p>
        </p:txBody>
      </p:sp>
      <p:sp>
        <p:nvSpPr>
          <p:cNvPr id="38" name="Text 36"/>
          <p:cNvSpPr/>
          <p:nvPr/>
        </p:nvSpPr>
        <p:spPr>
          <a:xfrm>
            <a:off x="4297680" y="4416552"/>
            <a:ext cx="25603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6903720" y="4416552"/>
            <a:ext cx="19202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8196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Audience questions and panel dialogue</a:t>
            </a:r>
            <a:endParaRPr lang="en-US" sz="850" dirty="0"/>
          </a:p>
        </p:txBody>
      </p:sp>
      <p:sp>
        <p:nvSpPr>
          <p:cNvPr id="40" name="Text 38"/>
          <p:cNvSpPr/>
          <p:nvPr/>
        </p:nvSpPr>
        <p:spPr>
          <a:xfrm>
            <a:off x="274320" y="658368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8196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</a:t>
            </a:r>
            <a:endParaRPr lang="en-US" sz="800" dirty="0"/>
          </a:p>
        </p:txBody>
      </p:sp>
      <p:sp>
        <p:nvSpPr>
          <p:cNvPr id="41" name="Text 39"/>
          <p:cNvSpPr/>
          <p:nvPr/>
        </p:nvSpPr>
        <p:spPr>
          <a:xfrm>
            <a:off x="1691640" y="658368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8196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TOPIC</a:t>
            </a:r>
            <a:endParaRPr lang="en-US" sz="800" dirty="0"/>
          </a:p>
        </p:txBody>
      </p:sp>
      <p:sp>
        <p:nvSpPr>
          <p:cNvPr id="42" name="Text 40"/>
          <p:cNvSpPr/>
          <p:nvPr/>
        </p:nvSpPr>
        <p:spPr>
          <a:xfrm>
            <a:off x="4297680" y="658368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8196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PRESENTER(S)</a:t>
            </a:r>
            <a:endParaRPr lang="en-US" sz="800" dirty="0"/>
          </a:p>
        </p:txBody>
      </p:sp>
      <p:sp>
        <p:nvSpPr>
          <p:cNvPr id="43" name="Text 41"/>
          <p:cNvSpPr/>
          <p:nvPr/>
        </p:nvSpPr>
        <p:spPr>
          <a:xfrm>
            <a:off x="6903720" y="658368"/>
            <a:ext cx="1920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8196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EA59E-26DA-8060-54F2-3E5370239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15C51E6-6D52-A65E-11BB-ED42D73F4102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B3A8E"/>
          </a:solidFill>
          <a:ln w="12700">
            <a:solidFill>
              <a:srgbClr val="5B3A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00F6DB7A-D2D6-9F78-ED44-7C6E26BE502D}"/>
              </a:ext>
            </a:extLst>
          </p:cNvPr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8BD29753-F0AD-4713-3CEA-107F58FD3FEB}"/>
              </a:ext>
            </a:extLst>
          </p:cNvPr>
          <p:cNvSpPr/>
          <p:nvPr/>
        </p:nvSpPr>
        <p:spPr>
          <a:xfrm>
            <a:off x="5897880" y="1207008"/>
            <a:ext cx="2880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Sonya Gabrielian,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Evelyn Chang,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Erin Finley, PhD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Emily Treichler, PhD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BE4896-9BAA-BDC5-8ECC-056E90E5BDB2}"/>
              </a:ext>
            </a:extLst>
          </p:cNvPr>
          <p:cNvSpPr txBox="1"/>
          <p:nvPr/>
        </p:nvSpPr>
        <p:spPr>
          <a:xfrm>
            <a:off x="293189" y="979974"/>
            <a:ext cx="8037871" cy="331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048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97B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Roboto Slab Medium"/>
              </a:rPr>
              <a:t>Medications for alcohol use disorders (MAUD) and medications for opioid use disorders (MOUD) are ongoing implementation priorities for OMH, but have not been implemented in HUD-VASH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97B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F52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 Slab" pitchFamily="2" charset="0"/>
              <a:sym typeface="Roboto Slab Medium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97B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Roboto Slab Medium"/>
              </a:rPr>
              <a:t>MAUD: naltrexone and acamprosate</a:t>
            </a:r>
          </a:p>
          <a:p>
            <a:pPr marL="914400" marR="0" lvl="1" indent="-3048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97B2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Roboto Slab Medium"/>
              </a:rPr>
              <a:t>Across meta-analyses and systematic reviews, MAUD significantly decreases alcohol consumption versus placebo</a:t>
            </a:r>
          </a:p>
          <a:p>
            <a:pPr marL="7429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97B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F52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 Slab" pitchFamily="2" charset="0"/>
              <a:sym typeface="Roboto Slab Medium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97B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Roboto Slab Medium"/>
              </a:rPr>
              <a:t>MOUD: methadone, buprenorphine, extended-release naltrexone</a:t>
            </a:r>
          </a:p>
          <a:p>
            <a:pPr marL="914400" marR="0" lvl="1" indent="-3048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97B2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Roboto Slab Medium"/>
              </a:rPr>
              <a:t>In meta-analyses, these medications are more effective than placebo and non-pharmacologic treatments </a:t>
            </a:r>
          </a:p>
          <a:p>
            <a:pPr marL="914400" marR="0" lvl="1" indent="-3048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97B2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Roboto Slab Medium"/>
              </a:rPr>
              <a:t>Reduce mortality, opioid-related overdoses, acute care use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C12186-7AAC-C9E6-8D4B-FDEB036F1361}"/>
              </a:ext>
            </a:extLst>
          </p:cNvPr>
          <p:cNvSpPr txBox="1">
            <a:spLocks/>
          </p:cNvSpPr>
          <p:nvPr/>
        </p:nvSpPr>
        <p:spPr>
          <a:xfrm>
            <a:off x="486299" y="113409"/>
            <a:ext cx="7054078" cy="9564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6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MAT for alcohol and opioid use disorders</a:t>
            </a:r>
            <a:endParaRPr lang="en-US" sz="26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12" name="Picture 11" descr="Logo&#10;&#10;AI-generated content may be incorrect.">
            <a:extLst>
              <a:ext uri="{FF2B5EF4-FFF2-40B4-BE49-F238E27FC236}">
                <a16:creationId xmlns:a16="http://schemas.microsoft.com/office/drawing/2014/main" id="{DF917131-C83E-1B77-CF1A-E3229340CE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802" t="30242" r="35590" b="37337"/>
          <a:stretch>
            <a:fillRect/>
          </a:stretch>
        </p:blipFill>
        <p:spPr>
          <a:xfrm>
            <a:off x="54498" y="29028"/>
            <a:ext cx="631371" cy="627744"/>
          </a:xfrm>
          <a:prstGeom prst="rect">
            <a:avLst/>
          </a:prstGeom>
        </p:spPr>
      </p:pic>
      <p:pic>
        <p:nvPicPr>
          <p:cNvPr id="14" name="Picture 13" descr="Graphical user interface&#10;&#10;AI-generated content may be incorrect.">
            <a:extLst>
              <a:ext uri="{FF2B5EF4-FFF2-40B4-BE49-F238E27FC236}">
                <a16:creationId xmlns:a16="http://schemas.microsoft.com/office/drawing/2014/main" id="{B84F27DB-2BD1-BDA1-9DD7-751BE793C2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04" t="36965" r="10506" b="44087"/>
          <a:stretch>
            <a:fillRect/>
          </a:stretch>
        </p:blipFill>
        <p:spPr>
          <a:xfrm>
            <a:off x="3372206" y="4426895"/>
            <a:ext cx="2399587" cy="556585"/>
          </a:xfrm>
          <a:prstGeom prst="rect">
            <a:avLst/>
          </a:prstGeom>
        </p:spPr>
      </p:pic>
      <p:pic>
        <p:nvPicPr>
          <p:cNvPr id="15" name="Picture 14" descr="Rectangle&#10;&#10;AI-generated content may be incorrect.">
            <a:extLst>
              <a:ext uri="{FF2B5EF4-FFF2-40B4-BE49-F238E27FC236}">
                <a16:creationId xmlns:a16="http://schemas.microsoft.com/office/drawing/2014/main" id="{EB5559BE-6F25-F24E-A8F2-5B8198A207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829" r="16010" b="10180"/>
          <a:stretch>
            <a:fillRect/>
          </a:stretch>
        </p:blipFill>
        <p:spPr>
          <a:xfrm>
            <a:off x="7721600" y="3137486"/>
            <a:ext cx="1226427" cy="171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281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BDBE6-8BDF-D821-A5B5-C8BFDB036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3DAE0FE-1776-D5F3-51BB-C81DD7654FDA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B3A8E"/>
          </a:solidFill>
          <a:ln w="12700">
            <a:solidFill>
              <a:srgbClr val="5B3A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32EB592-BD91-8D4E-E5AB-5C66F10C1FF0}"/>
              </a:ext>
            </a:extLst>
          </p:cNvPr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D69B453F-8EFC-D18F-C900-0147C62ED89C}"/>
              </a:ext>
            </a:extLst>
          </p:cNvPr>
          <p:cNvSpPr/>
          <p:nvPr/>
        </p:nvSpPr>
        <p:spPr>
          <a:xfrm>
            <a:off x="5897880" y="1207008"/>
            <a:ext cx="2880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Sonya Gabrielian,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Evelyn Chang,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Erin Finley, PhD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Emily Treichler, PhD</a:t>
            </a:r>
            <a:endParaRPr lang="en-US" sz="1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CAB889-9635-EF28-7F4D-9FDB4809C0BC}"/>
              </a:ext>
            </a:extLst>
          </p:cNvPr>
          <p:cNvSpPr txBox="1">
            <a:spLocks/>
          </p:cNvSpPr>
          <p:nvPr/>
        </p:nvSpPr>
        <p:spPr>
          <a:xfrm>
            <a:off x="486299" y="113409"/>
            <a:ext cx="7054078" cy="9564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12" name="Picture 11" descr="Logo&#10;&#10;AI-generated content may be incorrect.">
            <a:extLst>
              <a:ext uri="{FF2B5EF4-FFF2-40B4-BE49-F238E27FC236}">
                <a16:creationId xmlns:a16="http://schemas.microsoft.com/office/drawing/2014/main" id="{CD2B1832-9D77-0293-B471-70F2F82ED1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802" t="30242" r="35590" b="37337"/>
          <a:stretch>
            <a:fillRect/>
          </a:stretch>
        </p:blipFill>
        <p:spPr>
          <a:xfrm>
            <a:off x="54498" y="29028"/>
            <a:ext cx="631371" cy="627744"/>
          </a:xfrm>
          <a:prstGeom prst="rect">
            <a:avLst/>
          </a:prstGeom>
        </p:spPr>
      </p:pic>
      <p:pic>
        <p:nvPicPr>
          <p:cNvPr id="14" name="Picture 13" descr="Graphical user interface&#10;&#10;AI-generated content may be incorrect.">
            <a:extLst>
              <a:ext uri="{FF2B5EF4-FFF2-40B4-BE49-F238E27FC236}">
                <a16:creationId xmlns:a16="http://schemas.microsoft.com/office/drawing/2014/main" id="{CF4CD866-829E-0BC2-5E62-546A6CEFBB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04" t="36965" r="10506" b="44087"/>
          <a:stretch>
            <a:fillRect/>
          </a:stretch>
        </p:blipFill>
        <p:spPr>
          <a:xfrm>
            <a:off x="3636372" y="4549442"/>
            <a:ext cx="1871254" cy="43403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623299C-7D5B-D696-2E22-FA7FBC53C1B1}"/>
              </a:ext>
            </a:extLst>
          </p:cNvPr>
          <p:cNvSpPr txBox="1">
            <a:spLocks/>
          </p:cNvSpPr>
          <p:nvPr/>
        </p:nvSpPr>
        <p:spPr>
          <a:xfrm>
            <a:off x="740367" y="107105"/>
            <a:ext cx="1909232" cy="5391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6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CBT-SUDs</a:t>
            </a:r>
            <a:endParaRPr lang="en-US" sz="26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4430C2-411D-70BE-5E4B-8C53F2CD795A}"/>
              </a:ext>
            </a:extLst>
          </p:cNvPr>
          <p:cNvSpPr txBox="1"/>
          <p:nvPr/>
        </p:nvSpPr>
        <p:spPr>
          <a:xfrm>
            <a:off x="849418" y="960587"/>
            <a:ext cx="71772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B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Arial"/>
              </a:rPr>
              <a:t>Evidence-based psychotherapy that is effective across SUDs, improving frequency and quantity of use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B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F52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 Slab" pitchFamily="2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B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F52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 Slab" pitchFamily="2" charset="0"/>
              <a:sym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5A521B-CC1E-A411-A8C6-27314A3D5452}"/>
              </a:ext>
            </a:extLst>
          </p:cNvPr>
          <p:cNvGraphicFramePr>
            <a:graphicFrameLocks noGrp="1"/>
          </p:cNvGraphicFramePr>
          <p:nvPr/>
        </p:nvGraphicFramePr>
        <p:xfrm>
          <a:off x="748355" y="1946804"/>
          <a:ext cx="7647289" cy="230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581">
                  <a:extLst>
                    <a:ext uri="{9D8B030D-6E8A-4147-A177-3AD203B41FA5}">
                      <a16:colId xmlns:a16="http://schemas.microsoft.com/office/drawing/2014/main" val="175315651"/>
                    </a:ext>
                  </a:extLst>
                </a:gridCol>
                <a:gridCol w="6210708">
                  <a:extLst>
                    <a:ext uri="{9D8B030D-6E8A-4147-A177-3AD203B41FA5}">
                      <a16:colId xmlns:a16="http://schemas.microsoft.com/office/drawing/2014/main" val="1297826174"/>
                    </a:ext>
                  </a:extLst>
                </a:gridCol>
              </a:tblGrid>
              <a:tr h="537059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Duration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28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12-16 sessions, 45-60 minutes 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248465"/>
                  </a:ext>
                </a:extLst>
              </a:tr>
              <a:tr h="85929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Context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28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Individual or group sessions, in-person or virtual, delivered by a trained therapist, at-home assignments between sessions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895260"/>
                  </a:ext>
                </a:extLst>
              </a:tr>
              <a:tr h="91300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Theoretical underpinning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28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Social learning applied to cognitive behavioral therapy. SUDs develop from reinforcing but maladaptive interactions among thoughts, emotions, and substances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18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161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58466-A56A-30C8-9FE2-1A73CECCB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578AB91-70CA-A6FB-5255-701BFF357C4D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B3A8E"/>
          </a:solidFill>
          <a:ln w="12700">
            <a:solidFill>
              <a:srgbClr val="5B3A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C3EF2A8C-3F3D-D540-B9CC-1F12EFA2DFDD}"/>
              </a:ext>
            </a:extLst>
          </p:cNvPr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42086C16-5807-2ABA-3B1F-84EF3F3E0CA6}"/>
              </a:ext>
            </a:extLst>
          </p:cNvPr>
          <p:cNvSpPr/>
          <p:nvPr/>
        </p:nvSpPr>
        <p:spPr>
          <a:xfrm>
            <a:off x="5897880" y="1207008"/>
            <a:ext cx="2880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Sonya Gabrielian,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Evelyn Chang,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Erin Finley, PhD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Emily Treichler, PhD</a:t>
            </a:r>
            <a:endParaRPr lang="en-US" sz="1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A878FE-548C-52F8-8AC7-D22CEEFDEFA6}"/>
              </a:ext>
            </a:extLst>
          </p:cNvPr>
          <p:cNvSpPr txBox="1">
            <a:spLocks/>
          </p:cNvSpPr>
          <p:nvPr/>
        </p:nvSpPr>
        <p:spPr>
          <a:xfrm>
            <a:off x="486299" y="113409"/>
            <a:ext cx="7054078" cy="9564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12" name="Picture 11" descr="Logo&#10;&#10;AI-generated content may be incorrect.">
            <a:extLst>
              <a:ext uri="{FF2B5EF4-FFF2-40B4-BE49-F238E27FC236}">
                <a16:creationId xmlns:a16="http://schemas.microsoft.com/office/drawing/2014/main" id="{EDB95459-654F-093D-22F0-2DD61F610E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802" t="30242" r="35590" b="37337"/>
          <a:stretch>
            <a:fillRect/>
          </a:stretch>
        </p:blipFill>
        <p:spPr>
          <a:xfrm>
            <a:off x="54498" y="29028"/>
            <a:ext cx="631371" cy="627744"/>
          </a:xfrm>
          <a:prstGeom prst="rect">
            <a:avLst/>
          </a:prstGeom>
        </p:spPr>
      </p:pic>
      <p:pic>
        <p:nvPicPr>
          <p:cNvPr id="14" name="Picture 13" descr="Graphical user interface&#10;&#10;AI-generated content may be incorrect.">
            <a:extLst>
              <a:ext uri="{FF2B5EF4-FFF2-40B4-BE49-F238E27FC236}">
                <a16:creationId xmlns:a16="http://schemas.microsoft.com/office/drawing/2014/main" id="{7558CD48-30E3-D2B4-92AE-58934F925E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04" t="36965" r="10506" b="44087"/>
          <a:stretch>
            <a:fillRect/>
          </a:stretch>
        </p:blipFill>
        <p:spPr>
          <a:xfrm>
            <a:off x="3459557" y="4488473"/>
            <a:ext cx="2394013" cy="5552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33A5FC5-B0F3-2B75-43FE-F9609B7757DA}"/>
              </a:ext>
            </a:extLst>
          </p:cNvPr>
          <p:cNvGrpSpPr/>
          <p:nvPr/>
        </p:nvGrpSpPr>
        <p:grpSpPr>
          <a:xfrm>
            <a:off x="937373" y="925174"/>
            <a:ext cx="7567006" cy="3389868"/>
            <a:chOff x="457189" y="1438082"/>
            <a:chExt cx="8561111" cy="368228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41354A-A7D6-E51F-6B43-B3E381715C00}"/>
                </a:ext>
              </a:extLst>
            </p:cNvPr>
            <p:cNvCxnSpPr>
              <a:cxnSpLocks/>
            </p:cNvCxnSpPr>
            <p:nvPr/>
          </p:nvCxnSpPr>
          <p:spPr>
            <a:xfrm>
              <a:off x="4664984" y="2108882"/>
              <a:ext cx="0" cy="22599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Google Shape;221;g38c4f429321_0_305">
              <a:extLst>
                <a:ext uri="{FF2B5EF4-FFF2-40B4-BE49-F238E27FC236}">
                  <a16:creationId xmlns:a16="http://schemas.microsoft.com/office/drawing/2014/main" id="{5A74E53F-492B-405E-6FE9-3C348873F4A8}"/>
                </a:ext>
              </a:extLst>
            </p:cNvPr>
            <p:cNvSpPr/>
            <p:nvPr/>
          </p:nvSpPr>
          <p:spPr>
            <a:xfrm>
              <a:off x="457189" y="2346788"/>
              <a:ext cx="8561111" cy="1761995"/>
            </a:xfrm>
            <a:prstGeom prst="rect">
              <a:avLst/>
            </a:prstGeom>
            <a:solidFill>
              <a:srgbClr val="2A53A6"/>
            </a:solidFill>
            <a:ln w="16875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0950" tIns="40475" rIns="80950" bIns="4047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Roboto Slab" pitchFamily="2" charset="0"/>
                  <a:ea typeface="Roboto Slab" pitchFamily="2" charset="0"/>
                  <a:cs typeface="Roboto Slab" pitchFamily="2" charset="0"/>
                  <a:sym typeface="Arial"/>
                </a:rPr>
                <a:t>Implementation Strategies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Arial"/>
              </a:endParaRPr>
            </a:p>
          </p:txBody>
        </p:sp>
        <p:grpSp>
          <p:nvGrpSpPr>
            <p:cNvPr id="11" name="Google Shape;222;g38c4f429321_0_305">
              <a:extLst>
                <a:ext uri="{FF2B5EF4-FFF2-40B4-BE49-F238E27FC236}">
                  <a16:creationId xmlns:a16="http://schemas.microsoft.com/office/drawing/2014/main" id="{9019336A-D1EB-BA7D-D257-5150B2C6ED0A}"/>
                </a:ext>
              </a:extLst>
            </p:cNvPr>
            <p:cNvGrpSpPr/>
            <p:nvPr/>
          </p:nvGrpSpPr>
          <p:grpSpPr>
            <a:xfrm>
              <a:off x="545681" y="2769706"/>
              <a:ext cx="8347595" cy="2350660"/>
              <a:chOff x="906958" y="2553932"/>
              <a:chExt cx="7602546" cy="2113334"/>
            </a:xfrm>
          </p:grpSpPr>
          <p:sp>
            <p:nvSpPr>
              <p:cNvPr id="16" name="Google Shape;223;g38c4f429321_0_305">
                <a:extLst>
                  <a:ext uri="{FF2B5EF4-FFF2-40B4-BE49-F238E27FC236}">
                    <a16:creationId xmlns:a16="http://schemas.microsoft.com/office/drawing/2014/main" id="{547BBE45-9559-14B1-DB99-99872E308E87}"/>
                  </a:ext>
                </a:extLst>
              </p:cNvPr>
              <p:cNvSpPr/>
              <p:nvPr/>
            </p:nvSpPr>
            <p:spPr>
              <a:xfrm>
                <a:off x="1069984" y="2563103"/>
                <a:ext cx="3306430" cy="10515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687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0725" tIns="30375" rIns="60725" bIns="3037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 Slab" pitchFamily="2" charset="0"/>
                    <a:ea typeface="Roboto Slab" pitchFamily="2" charset="0"/>
                    <a:cs typeface="Roboto Slab" pitchFamily="2" charset="0"/>
                    <a:sym typeface="Open Sans"/>
                  </a:rPr>
                  <a:t>Training and Technical Assistance </a:t>
                </a:r>
                <a:endParaRPr kumimoji="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Slab" pitchFamily="2" charset="0"/>
                  <a:ea typeface="Roboto Slab" pitchFamily="2" charset="0"/>
                  <a:cs typeface="Roboto Slab" pitchFamily="2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472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 Slab" pitchFamily="2" charset="0"/>
                    <a:ea typeface="Roboto Slab" pitchFamily="2" charset="0"/>
                    <a:cs typeface="Roboto Slab" pitchFamily="2" charset="0"/>
                    <a:sym typeface="Open Sans"/>
                  </a:rPr>
                  <a:t>[6 sites] </a:t>
                </a:r>
                <a:endParaRPr kumimoji="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Slab" pitchFamily="2" charset="0"/>
                  <a:ea typeface="Roboto Slab" pitchFamily="2" charset="0"/>
                  <a:cs typeface="Roboto Slab" pitchFamily="2" charset="0"/>
                  <a:sym typeface="Open Sans"/>
                </a:endParaRPr>
              </a:p>
            </p:txBody>
          </p:sp>
          <p:sp>
            <p:nvSpPr>
              <p:cNvPr id="17" name="Google Shape;224;g38c4f429321_0_305">
                <a:extLst>
                  <a:ext uri="{FF2B5EF4-FFF2-40B4-BE49-F238E27FC236}">
                    <a16:creationId xmlns:a16="http://schemas.microsoft.com/office/drawing/2014/main" id="{70BC08A3-E286-B079-9065-72F93EA2774C}"/>
                  </a:ext>
                </a:extLst>
              </p:cNvPr>
              <p:cNvSpPr/>
              <p:nvPr/>
            </p:nvSpPr>
            <p:spPr>
              <a:xfrm>
                <a:off x="4773252" y="2553932"/>
                <a:ext cx="3621600" cy="10698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687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0725" tIns="30375" rIns="60725" bIns="3037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 Slab" pitchFamily="2" charset="0"/>
                    <a:ea typeface="Roboto Slab" pitchFamily="2" charset="0"/>
                    <a:cs typeface="Roboto Slab" pitchFamily="2" charset="0"/>
                    <a:sym typeface="Open Sans"/>
                  </a:rPr>
                  <a:t>Training and Technical Assistance </a:t>
                </a:r>
                <a:endPara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Slab" pitchFamily="2" charset="0"/>
                  <a:ea typeface="Roboto Slab" pitchFamily="2" charset="0"/>
                  <a:cs typeface="Roboto Slab" pitchFamily="2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 Slab" pitchFamily="2" charset="0"/>
                    <a:ea typeface="Roboto Slab" pitchFamily="2" charset="0"/>
                    <a:cs typeface="Roboto Slab" pitchFamily="2" charset="0"/>
                    <a:sym typeface="Open Sans"/>
                  </a:rPr>
                  <a:t>+ </a:t>
                </a:r>
                <a:endPara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Slab" pitchFamily="2" charset="0"/>
                  <a:ea typeface="Roboto Slab" pitchFamily="2" charset="0"/>
                  <a:cs typeface="Roboto Slab" pitchFamily="2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 Slab" pitchFamily="2" charset="0"/>
                    <a:ea typeface="Roboto Slab" pitchFamily="2" charset="0"/>
                    <a:cs typeface="Roboto Slab" pitchFamily="2" charset="0"/>
                    <a:sym typeface="Open Sans"/>
                  </a:rPr>
                  <a:t>Consumer engagement (CE)</a:t>
                </a:r>
                <a:endPara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Slab" pitchFamily="2" charset="0"/>
                  <a:ea typeface="Roboto Slab" pitchFamily="2" charset="0"/>
                  <a:cs typeface="Roboto Slab" pitchFamily="2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 Slab" pitchFamily="2" charset="0"/>
                    <a:ea typeface="Roboto Slab" pitchFamily="2" charset="0"/>
                    <a:cs typeface="Roboto Slab" pitchFamily="2" charset="0"/>
                    <a:sym typeface="Open Sans"/>
                  </a:rPr>
                  <a:t>[6 sites]</a:t>
                </a: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Slab" pitchFamily="2" charset="0"/>
                  <a:ea typeface="Roboto Slab" pitchFamily="2" charset="0"/>
                  <a:cs typeface="Roboto Slab" pitchFamily="2" charset="0"/>
                  <a:sym typeface="Open Sans"/>
                </a:endParaRPr>
              </a:p>
            </p:txBody>
          </p:sp>
          <p:sp>
            <p:nvSpPr>
              <p:cNvPr id="18" name="Google Shape;225;g38c4f429321_0_305">
                <a:extLst>
                  <a:ext uri="{FF2B5EF4-FFF2-40B4-BE49-F238E27FC236}">
                    <a16:creationId xmlns:a16="http://schemas.microsoft.com/office/drawing/2014/main" id="{EE37D87D-D880-EE88-EE65-D77729978FD6}"/>
                  </a:ext>
                </a:extLst>
              </p:cNvPr>
              <p:cNvSpPr/>
              <p:nvPr/>
            </p:nvSpPr>
            <p:spPr>
              <a:xfrm>
                <a:off x="906958" y="4019975"/>
                <a:ext cx="7602546" cy="64729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6875" cap="flat" cmpd="sng">
                <a:solidFill>
                  <a:srgbClr val="0097B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0725" tIns="30375" rIns="60725" bIns="3037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 Slab" pitchFamily="2" charset="0"/>
                    <a:ea typeface="Roboto Slab" pitchFamily="2" charset="0"/>
                    <a:cs typeface="Roboto Slab" pitchFamily="2" charset="0"/>
                    <a:sym typeface="Open Sans"/>
                  </a:rPr>
                  <a:t>Key evaluation outcomes: </a:t>
                </a:r>
                <a:r>
                  <a:rPr kumimoji="0" lang="e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 Slab" pitchFamily="2" charset="0"/>
                    <a:ea typeface="Roboto Slab" pitchFamily="2" charset="0"/>
                    <a:cs typeface="Roboto Slab" pitchFamily="2" charset="0"/>
                    <a:sym typeface="Open Sans"/>
                  </a:rPr>
                  <a:t>MAT and CBT-SUD use; Veteran housing stability 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Slab" pitchFamily="2" charset="0"/>
                  <a:ea typeface="Roboto Slab" pitchFamily="2" charset="0"/>
                  <a:cs typeface="Roboto Slab" pitchFamily="2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 Slab" pitchFamily="2" charset="0"/>
                    <a:ea typeface="Roboto Slab" pitchFamily="2" charset="0"/>
                    <a:cs typeface="Roboto Slab" pitchFamily="2" charset="0"/>
                    <a:sym typeface="Open Sans"/>
                  </a:rPr>
                  <a:t>and acute care use, Veteran and provider experiences; costs and budget impact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Slab" pitchFamily="2" charset="0"/>
                  <a:ea typeface="Roboto Slab" pitchFamily="2" charset="0"/>
                  <a:cs typeface="Roboto Slab" pitchFamily="2" charset="0"/>
                  <a:sym typeface="Open Sans"/>
                </a:endParaRPr>
              </a:p>
            </p:txBody>
          </p:sp>
        </p:grpSp>
        <p:sp>
          <p:nvSpPr>
            <p:cNvPr id="15" name="Google Shape;226;g38c4f429321_0_305">
              <a:extLst>
                <a:ext uri="{FF2B5EF4-FFF2-40B4-BE49-F238E27FC236}">
                  <a16:creationId xmlns:a16="http://schemas.microsoft.com/office/drawing/2014/main" id="{2871B923-433B-E314-6052-D9E2AD1E2119}"/>
                </a:ext>
              </a:extLst>
            </p:cNvPr>
            <p:cNvSpPr/>
            <p:nvPr/>
          </p:nvSpPr>
          <p:spPr>
            <a:xfrm>
              <a:off x="1087517" y="1438082"/>
              <a:ext cx="7154932" cy="695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6875" cap="flat" cmpd="sng">
              <a:solidFill>
                <a:srgbClr val="1560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0725" tIns="30375" rIns="60725" bIns="303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Slab" pitchFamily="2" charset="0"/>
                  <a:ea typeface="Roboto Slab" pitchFamily="2" charset="0"/>
                  <a:cs typeface="Roboto Slab" pitchFamily="2" charset="0"/>
                  <a:sym typeface="Open Sans"/>
                </a:rPr>
                <a:t>MAT and CBT-SUD Implementation 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472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Slab" pitchFamily="2" charset="0"/>
                  <a:ea typeface="Roboto Slab" pitchFamily="2" charset="0"/>
                  <a:cs typeface="Roboto Slab" pitchFamily="2" charset="0"/>
                  <a:sym typeface="Open Sans"/>
                </a:rPr>
                <a:t>[12  sites]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Open San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5D7849C-1B8B-79C6-97D3-34B7569FCF11}"/>
              </a:ext>
            </a:extLst>
          </p:cNvPr>
          <p:cNvSpPr txBox="1"/>
          <p:nvPr/>
        </p:nvSpPr>
        <p:spPr>
          <a:xfrm>
            <a:off x="243254" y="144345"/>
            <a:ext cx="895524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 sz="1900" dirty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Our project will compare the impacts of two implementation strategies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07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68309-4508-93DB-9B52-06387FD09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DBC723D-36AA-A122-1CBE-D6BEFE0AE81F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B3A8E"/>
          </a:solidFill>
          <a:ln w="12700">
            <a:solidFill>
              <a:srgbClr val="5B3A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D8A01CB5-2C8E-C560-D447-D9F484EE8DF9}"/>
              </a:ext>
            </a:extLst>
          </p:cNvPr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77A1693-B3C6-9278-650B-82825F3E86C4}"/>
              </a:ext>
            </a:extLst>
          </p:cNvPr>
          <p:cNvSpPr/>
          <p:nvPr/>
        </p:nvSpPr>
        <p:spPr>
          <a:xfrm>
            <a:off x="274320" y="73152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CARE-VASH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8E7CDCA7-7F51-93E5-C7AC-4BCFACC477BB}"/>
              </a:ext>
            </a:extLst>
          </p:cNvPr>
          <p:cNvSpPr/>
          <p:nvPr/>
        </p:nvSpPr>
        <p:spPr>
          <a:xfrm>
            <a:off x="274320" y="38404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D8E8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Access for Addiction Recovery and Equity in VA Supportive Housing</a:t>
            </a:r>
            <a:endParaRPr lang="en-US" sz="11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57019378-404D-02D6-655C-1BFEE75DA987}"/>
              </a:ext>
            </a:extLst>
          </p:cNvPr>
          <p:cNvSpPr/>
          <p:nvPr/>
        </p:nvSpPr>
        <p:spPr>
          <a:xfrm>
            <a:off x="5897880" y="1207008"/>
            <a:ext cx="2880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Sonya Gabrielian,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Evelyn Chang, MD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Erin Finley, PhD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</a:rPr>
              <a:t>Emily Treichler, PhD</a:t>
            </a:r>
            <a:endParaRPr lang="en-US" sz="1200" dirty="0"/>
          </a:p>
        </p:txBody>
      </p:sp>
      <p:pic>
        <p:nvPicPr>
          <p:cNvPr id="15" name="Picture 14" descr="Graphical user interface&#10;&#10;AI-generated content may be incorrect.">
            <a:extLst>
              <a:ext uri="{FF2B5EF4-FFF2-40B4-BE49-F238E27FC236}">
                <a16:creationId xmlns:a16="http://schemas.microsoft.com/office/drawing/2014/main" id="{69663206-50EE-B9AD-55F1-4E8C57C950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04" t="36965" r="10506" b="44087"/>
          <a:stretch>
            <a:fillRect/>
          </a:stretch>
        </p:blipFill>
        <p:spPr>
          <a:xfrm>
            <a:off x="2912291" y="4298377"/>
            <a:ext cx="2953658" cy="685103"/>
          </a:xfrm>
          <a:prstGeom prst="rect">
            <a:avLst/>
          </a:prstGeom>
        </p:spPr>
      </p:pic>
      <p:sp>
        <p:nvSpPr>
          <p:cNvPr id="6" name="Google Shape;252;g38c4f429321_0_341">
            <a:extLst>
              <a:ext uri="{FF2B5EF4-FFF2-40B4-BE49-F238E27FC236}">
                <a16:creationId xmlns:a16="http://schemas.microsoft.com/office/drawing/2014/main" id="{EE226162-AAA2-89F2-0090-28C294BB2A9C}"/>
              </a:ext>
            </a:extLst>
          </p:cNvPr>
          <p:cNvSpPr txBox="1"/>
          <p:nvPr/>
        </p:nvSpPr>
        <p:spPr>
          <a:xfrm>
            <a:off x="682161" y="1663829"/>
            <a:ext cx="777967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The training and technical strategy </a:t>
            </a:r>
            <a:r>
              <a:rPr kumimoji="0" lang="en" sz="2800" b="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does not </a:t>
            </a: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address </a:t>
            </a: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9202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knowledge</a:t>
            </a: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and</a:t>
            </a: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9202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motivation</a:t>
            </a: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gaps that may impede Veterans from engaging in EBPs for SUDs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677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4DA5C-2F1D-BC67-DAAE-10A6D0292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E6F3F5A-EDBF-5471-2CA3-999C6DF823B0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B3A8E"/>
          </a:solidFill>
          <a:ln w="12700">
            <a:solidFill>
              <a:srgbClr val="5B3A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6E53059E-99B0-A5A9-DB1D-063D129949ED}"/>
              </a:ext>
            </a:extLst>
          </p:cNvPr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CC95A6D-27CD-1E4F-80D4-1DA20DC21B63}"/>
              </a:ext>
            </a:extLst>
          </p:cNvPr>
          <p:cNvSpPr/>
          <p:nvPr/>
        </p:nvSpPr>
        <p:spPr>
          <a:xfrm>
            <a:off x="274320" y="73152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CARE-VASH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CA97A0F-77F0-766B-7FAD-F12ADB405C79}"/>
              </a:ext>
            </a:extLst>
          </p:cNvPr>
          <p:cNvSpPr/>
          <p:nvPr/>
        </p:nvSpPr>
        <p:spPr>
          <a:xfrm>
            <a:off x="274320" y="38404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D8E8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Access for Addiction Recovery and Equity in VA Supportive Housing</a:t>
            </a:r>
            <a:endParaRPr lang="en-US" sz="1100" dirty="0"/>
          </a:p>
        </p:txBody>
      </p:sp>
      <p:sp>
        <p:nvSpPr>
          <p:cNvPr id="7" name="Google Shape;287;g38c4f429321_0_387">
            <a:extLst>
              <a:ext uri="{FF2B5EF4-FFF2-40B4-BE49-F238E27FC236}">
                <a16:creationId xmlns:a16="http://schemas.microsoft.com/office/drawing/2014/main" id="{4E8628BD-2806-2C0D-1C78-650C27A7AF21}"/>
              </a:ext>
            </a:extLst>
          </p:cNvPr>
          <p:cNvSpPr txBox="1">
            <a:spLocks/>
          </p:cNvSpPr>
          <p:nvPr/>
        </p:nvSpPr>
        <p:spPr>
          <a:xfrm>
            <a:off x="443454" y="970778"/>
            <a:ext cx="8149004" cy="524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spcBef>
                <a:spcPts val="360"/>
              </a:spcBef>
              <a:buClr>
                <a:schemeClr val="accent1"/>
              </a:buClr>
              <a:buSzPts val="1800"/>
              <a:buFont typeface="Arial" pitchFamily="34" charset="0"/>
              <a:buNone/>
            </a:pPr>
            <a:r>
              <a:rPr lang="en-US" sz="1800" b="1" dirty="0">
                <a:solidFill>
                  <a:srgbClr val="002060"/>
                </a:solidFill>
                <a:latin typeface="Roboto Slab"/>
                <a:ea typeface="Roboto Slab"/>
                <a:cs typeface="Roboto Slab"/>
                <a:sym typeface="Roboto Slab"/>
              </a:rPr>
              <a:t>We plan a cluster randomized trial to assess our evaluation outcomes</a:t>
            </a:r>
            <a:endParaRPr lang="en-US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C84375-4F94-0176-3A60-A41691625D9F}"/>
              </a:ext>
            </a:extLst>
          </p:cNvPr>
          <p:cNvGraphicFramePr>
            <a:graphicFrameLocks noGrp="1"/>
          </p:cNvGraphicFramePr>
          <p:nvPr/>
        </p:nvGraphicFramePr>
        <p:xfrm>
          <a:off x="504507" y="1892839"/>
          <a:ext cx="7962347" cy="2455621"/>
        </p:xfrm>
        <a:graphic>
          <a:graphicData uri="http://schemas.openxmlformats.org/drawingml/2006/table">
            <a:tbl>
              <a:tblPr/>
              <a:tblGrid>
                <a:gridCol w="712083">
                  <a:extLst>
                    <a:ext uri="{9D8B030D-6E8A-4147-A177-3AD203B41FA5}">
                      <a16:colId xmlns:a16="http://schemas.microsoft.com/office/drawing/2014/main" val="3678222403"/>
                    </a:ext>
                  </a:extLst>
                </a:gridCol>
                <a:gridCol w="517876">
                  <a:extLst>
                    <a:ext uri="{9D8B030D-6E8A-4147-A177-3AD203B41FA5}">
                      <a16:colId xmlns:a16="http://schemas.microsoft.com/office/drawing/2014/main" val="2319844543"/>
                    </a:ext>
                  </a:extLst>
                </a:gridCol>
                <a:gridCol w="517876">
                  <a:extLst>
                    <a:ext uri="{9D8B030D-6E8A-4147-A177-3AD203B41FA5}">
                      <a16:colId xmlns:a16="http://schemas.microsoft.com/office/drawing/2014/main" val="346110020"/>
                    </a:ext>
                  </a:extLst>
                </a:gridCol>
                <a:gridCol w="517876">
                  <a:extLst>
                    <a:ext uri="{9D8B030D-6E8A-4147-A177-3AD203B41FA5}">
                      <a16:colId xmlns:a16="http://schemas.microsoft.com/office/drawing/2014/main" val="3913282937"/>
                    </a:ext>
                  </a:extLst>
                </a:gridCol>
                <a:gridCol w="517876">
                  <a:extLst>
                    <a:ext uri="{9D8B030D-6E8A-4147-A177-3AD203B41FA5}">
                      <a16:colId xmlns:a16="http://schemas.microsoft.com/office/drawing/2014/main" val="1099468147"/>
                    </a:ext>
                  </a:extLst>
                </a:gridCol>
                <a:gridCol w="517876">
                  <a:extLst>
                    <a:ext uri="{9D8B030D-6E8A-4147-A177-3AD203B41FA5}">
                      <a16:colId xmlns:a16="http://schemas.microsoft.com/office/drawing/2014/main" val="3212717617"/>
                    </a:ext>
                  </a:extLst>
                </a:gridCol>
                <a:gridCol w="517876">
                  <a:extLst>
                    <a:ext uri="{9D8B030D-6E8A-4147-A177-3AD203B41FA5}">
                      <a16:colId xmlns:a16="http://schemas.microsoft.com/office/drawing/2014/main" val="3088361690"/>
                    </a:ext>
                  </a:extLst>
                </a:gridCol>
                <a:gridCol w="517876">
                  <a:extLst>
                    <a:ext uri="{9D8B030D-6E8A-4147-A177-3AD203B41FA5}">
                      <a16:colId xmlns:a16="http://schemas.microsoft.com/office/drawing/2014/main" val="2195014216"/>
                    </a:ext>
                  </a:extLst>
                </a:gridCol>
                <a:gridCol w="517876">
                  <a:extLst>
                    <a:ext uri="{9D8B030D-6E8A-4147-A177-3AD203B41FA5}">
                      <a16:colId xmlns:a16="http://schemas.microsoft.com/office/drawing/2014/main" val="1354527270"/>
                    </a:ext>
                  </a:extLst>
                </a:gridCol>
                <a:gridCol w="517876">
                  <a:extLst>
                    <a:ext uri="{9D8B030D-6E8A-4147-A177-3AD203B41FA5}">
                      <a16:colId xmlns:a16="http://schemas.microsoft.com/office/drawing/2014/main" val="1079686503"/>
                    </a:ext>
                  </a:extLst>
                </a:gridCol>
                <a:gridCol w="517876">
                  <a:extLst>
                    <a:ext uri="{9D8B030D-6E8A-4147-A177-3AD203B41FA5}">
                      <a16:colId xmlns:a16="http://schemas.microsoft.com/office/drawing/2014/main" val="3910958762"/>
                    </a:ext>
                  </a:extLst>
                </a:gridCol>
                <a:gridCol w="517876">
                  <a:extLst>
                    <a:ext uri="{9D8B030D-6E8A-4147-A177-3AD203B41FA5}">
                      <a16:colId xmlns:a16="http://schemas.microsoft.com/office/drawing/2014/main" val="3052117083"/>
                    </a:ext>
                  </a:extLst>
                </a:gridCol>
                <a:gridCol w="517876">
                  <a:extLst>
                    <a:ext uri="{9D8B030D-6E8A-4147-A177-3AD203B41FA5}">
                      <a16:colId xmlns:a16="http://schemas.microsoft.com/office/drawing/2014/main" val="2929500824"/>
                    </a:ext>
                  </a:extLst>
                </a:gridCol>
                <a:gridCol w="517876">
                  <a:extLst>
                    <a:ext uri="{9D8B030D-6E8A-4147-A177-3AD203B41FA5}">
                      <a16:colId xmlns:a16="http://schemas.microsoft.com/office/drawing/2014/main" val="2262099912"/>
                    </a:ext>
                  </a:extLst>
                </a:gridCol>
                <a:gridCol w="517876">
                  <a:extLst>
                    <a:ext uri="{9D8B030D-6E8A-4147-A177-3AD203B41FA5}">
                      <a16:colId xmlns:a16="http://schemas.microsoft.com/office/drawing/2014/main" val="3711468190"/>
                    </a:ext>
                  </a:extLst>
                </a:gridCol>
              </a:tblGrid>
              <a:tr h="20917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 </a:t>
                      </a:r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Year 1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Year 2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2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Year 3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Year 4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2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Year 5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741716"/>
                  </a:ext>
                </a:extLst>
              </a:tr>
              <a:tr h="209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Q4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Q1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Q2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Q3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Q4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Q1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Q2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Q3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Q4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Q1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Q2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Q3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Q4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Q1-Q4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532361"/>
                  </a:ext>
                </a:extLst>
              </a:tr>
              <a:tr h="303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Cohort 1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Prep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Training and technical assistance (TTA)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rowSpan="2"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Maintenance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612918"/>
                  </a:ext>
                </a:extLst>
              </a:tr>
              <a:tr h="3685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Cohort 1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Training and technical assistance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TTA + Consumer Engagement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896343"/>
                  </a:ext>
                </a:extLst>
              </a:tr>
              <a:tr h="303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Cohort 2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rowSpan="2"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Usual care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EE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Prep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Training and technical assistance (TTA)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rowSpan="2"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Maintenance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41081"/>
                  </a:ext>
                </a:extLst>
              </a:tr>
              <a:tr h="3685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Cohort 2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Training and technical assistance (TTA)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TTA + Consumer Engagement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924896"/>
                  </a:ext>
                </a:extLst>
              </a:tr>
              <a:tr h="303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Cohort 3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rowSpan="2"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Usual Care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EE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Prep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Training and technical assistance (TTA)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Main-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tenance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  <a:p>
                      <a:pPr algn="ctr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580694"/>
                  </a:ext>
                </a:extLst>
              </a:tr>
              <a:tr h="390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Cohort 3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Training and technical assistance (TTA)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TTA + Consumer Engagement</a:t>
                      </a:r>
                    </a:p>
                  </a:txBody>
                  <a:tcPr marL="7663" marR="7663" marT="7663" marB="0" anchor="ctr">
                    <a:lnL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4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4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4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63" marR="7663" marT="76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98736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7D1E73A-2332-3A21-1608-D191C0E20249}"/>
              </a:ext>
            </a:extLst>
          </p:cNvPr>
          <p:cNvSpPr txBox="1"/>
          <p:nvPr/>
        </p:nvSpPr>
        <p:spPr>
          <a:xfrm>
            <a:off x="590823" y="4508250"/>
            <a:ext cx="6565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B2"/>
              </a:buClr>
              <a:buSzPts val="1800"/>
              <a:buFont typeface="Roboto Slab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F52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Each cohort will have 4 HUD-VASH sites</a:t>
            </a:r>
          </a:p>
        </p:txBody>
      </p:sp>
      <p:pic>
        <p:nvPicPr>
          <p:cNvPr id="6" name="Picture 5" descr="Logo&#10;&#10;AI-generated content may be incorrect.">
            <a:extLst>
              <a:ext uri="{FF2B5EF4-FFF2-40B4-BE49-F238E27FC236}">
                <a16:creationId xmlns:a16="http://schemas.microsoft.com/office/drawing/2014/main" id="{DB2E67E4-DB97-FEC0-5576-79EE06222C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802" t="30242" r="35590" b="37337"/>
          <a:stretch>
            <a:fillRect/>
          </a:stretch>
        </p:blipFill>
        <p:spPr>
          <a:xfrm>
            <a:off x="8462554" y="58056"/>
            <a:ext cx="631371" cy="6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33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21140" cy="514350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3" name="Shape 1"/>
          <p:cNvSpPr/>
          <p:nvPr/>
        </p:nvSpPr>
        <p:spPr>
          <a:xfrm>
            <a:off x="0" y="3737610"/>
            <a:ext cx="9121140" cy="123444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4" name="Text 2"/>
          <p:cNvSpPr/>
          <p:nvPr/>
        </p:nvSpPr>
        <p:spPr>
          <a:xfrm>
            <a:off x="205740" y="54864"/>
            <a:ext cx="548640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FFFFFF"/>
                </a:solidFill>
              </a:rPr>
              <a:t>iTRIP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05740" y="288036"/>
            <a:ext cx="68580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i="1" dirty="0">
                <a:solidFill>
                  <a:srgbClr val="D8E8FF"/>
                </a:solidFill>
              </a:rPr>
              <a:t>Innovative Treatments for Recovery Implementation Program</a:t>
            </a:r>
            <a:endParaRPr lang="en-US" sz="825" dirty="0"/>
          </a:p>
        </p:txBody>
      </p:sp>
      <p:sp>
        <p:nvSpPr>
          <p:cNvPr id="6" name="Text 4"/>
          <p:cNvSpPr/>
          <p:nvPr/>
        </p:nvSpPr>
        <p:spPr>
          <a:xfrm>
            <a:off x="6858000" y="178308"/>
            <a:ext cx="212598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675" dirty="0">
                <a:solidFill>
                  <a:srgbClr val="F5C842"/>
                </a:solidFill>
              </a:rPr>
              <a:t>Pittman &amp; Rabin  |  10 min</a:t>
            </a:r>
            <a:endParaRPr lang="en-US" sz="675" dirty="0"/>
          </a:p>
        </p:txBody>
      </p:sp>
      <p:sp>
        <p:nvSpPr>
          <p:cNvPr id="7" name="Shape 5"/>
          <p:cNvSpPr/>
          <p:nvPr/>
        </p:nvSpPr>
        <p:spPr>
          <a:xfrm>
            <a:off x="192024" y="603504"/>
            <a:ext cx="5726430" cy="305181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AE8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192024" y="603504"/>
            <a:ext cx="5726430" cy="219456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60604" y="603504"/>
            <a:ext cx="55549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FFFFFF"/>
                </a:solidFill>
              </a:rPr>
              <a:t>Overview &amp; Background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308610" y="864108"/>
            <a:ext cx="541782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2D7D46"/>
                </a:solidFill>
              </a:rPr>
              <a:t>Impact Goal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308610" y="1028700"/>
            <a:ext cx="5417820" cy="4457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dirty="0">
                <a:solidFill>
                  <a:srgbClr val="2D3748"/>
                </a:solidFill>
              </a:rPr>
              <a:t>Implement innovative evidence-based treatments for trauma-related conditions and treatment-resistant depression (TRD) to improve Veteran care — addressing VA priorities of suicide prevention, outcomes, access, whole health, quality, value, and efficiency.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308610" y="1707642"/>
            <a:ext cx="541782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2D7D46"/>
                </a:solidFill>
              </a:rPr>
              <a:t>Why This Matters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08610" y="1879092"/>
            <a:ext cx="5417820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57175" indent="-257175">
              <a:buSzPct val="100000"/>
              <a:buChar char="•"/>
            </a:pPr>
            <a:r>
              <a:rPr lang="en-US" sz="1100" dirty="0">
                <a:solidFill>
                  <a:srgbClr val="2D3748"/>
                </a:solidFill>
              </a:rPr>
              <a:t>~2 million Veterans accessed VA mental health services in 2023</a:t>
            </a:r>
            <a:endParaRPr lang="en-US" sz="1100" dirty="0"/>
          </a:p>
          <a:p>
            <a:pPr marL="257175" indent="-257175">
              <a:buSzPct val="100000"/>
              <a:buChar char="•"/>
            </a:pPr>
            <a:r>
              <a:rPr lang="en-US" sz="1100" dirty="0">
                <a:solidFill>
                  <a:srgbClr val="2D3748"/>
                </a:solidFill>
              </a:rPr>
              <a:t>PTSD prevalence: ~15.7% of deployed post-9/11 Veterans</a:t>
            </a:r>
            <a:endParaRPr lang="en-US" sz="1100" dirty="0"/>
          </a:p>
          <a:p>
            <a:pPr marL="257175" indent="-257175">
              <a:buSzPct val="100000"/>
              <a:buChar char="•"/>
            </a:pPr>
            <a:r>
              <a:rPr lang="en-US" sz="1100" dirty="0">
                <a:solidFill>
                  <a:srgbClr val="2D3748"/>
                </a:solidFill>
              </a:rPr>
              <a:t>Depression affects ~20% of Veterans post-deployment and is the leading cause of disability</a:t>
            </a:r>
            <a:endParaRPr lang="en-US" sz="1100" dirty="0"/>
          </a:p>
          <a:p>
            <a:pPr marL="257175" indent="-257175">
              <a:buSzPct val="100000"/>
              <a:buChar char="•"/>
            </a:pPr>
            <a:r>
              <a:rPr lang="en-US" sz="1100" dirty="0">
                <a:solidFill>
                  <a:srgbClr val="2D3748"/>
                </a:solidFill>
              </a:rPr>
              <a:t>High PTSD-depression comorbidity further increases suicide risk</a:t>
            </a:r>
            <a:endParaRPr lang="en-US" sz="1100" dirty="0"/>
          </a:p>
          <a:p>
            <a:pPr marL="257175" indent="-257175">
              <a:buSzPct val="100000"/>
              <a:buChar char="•"/>
            </a:pPr>
            <a:r>
              <a:rPr lang="en-US" sz="1100" dirty="0">
                <a:solidFill>
                  <a:srgbClr val="2D3748"/>
                </a:solidFill>
              </a:rPr>
              <a:t>Access gaps remain, especially for rural and underserved Veterans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6021324" y="603504"/>
            <a:ext cx="2914650" cy="3051810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1350"/>
          </a:p>
        </p:txBody>
      </p:sp>
      <p:sp>
        <p:nvSpPr>
          <p:cNvPr id="15" name="Text 13"/>
          <p:cNvSpPr/>
          <p:nvPr/>
        </p:nvSpPr>
        <p:spPr>
          <a:xfrm>
            <a:off x="6103620" y="672084"/>
            <a:ext cx="27432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F5C842"/>
                </a:solidFill>
              </a:rPr>
              <a:t>Principal Investigators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103620" y="905256"/>
            <a:ext cx="27432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00" dirty="0">
                <a:solidFill>
                  <a:srgbClr val="FFFFFF"/>
                </a:solidFill>
              </a:rPr>
              <a:t>James Pittman, PhD
</a:t>
            </a:r>
            <a:endParaRPr lang="en-US" sz="1200" dirty="0"/>
          </a:p>
          <a:p>
            <a:r>
              <a:rPr lang="en-US" sz="1200" dirty="0">
                <a:solidFill>
                  <a:srgbClr val="FFFFFF"/>
                </a:solidFill>
              </a:rPr>
              <a:t>Borsika Rabin, PhD, MPH, PharmD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6103620" y="1508760"/>
            <a:ext cx="2674620" cy="342900"/>
          </a:xfrm>
          <a:prstGeom prst="rect">
            <a:avLst/>
          </a:prstGeom>
          <a:solidFill>
            <a:srgbClr val="1A5530"/>
          </a:solidFill>
          <a:ln w="12700">
            <a:solidFill>
              <a:srgbClr val="1A5530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8" name="Text 16"/>
          <p:cNvSpPr/>
          <p:nvPr/>
        </p:nvSpPr>
        <p:spPr>
          <a:xfrm>
            <a:off x="6103620" y="1508760"/>
            <a:ext cx="267462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75" b="1" dirty="0">
                <a:solidFill>
                  <a:srgbClr val="F5C842"/>
                </a:solidFill>
              </a:rPr>
              <a:t>VA Priorities Addressed</a:t>
            </a:r>
            <a:endParaRPr lang="en-US" sz="675" dirty="0"/>
          </a:p>
        </p:txBody>
      </p:sp>
      <p:sp>
        <p:nvSpPr>
          <p:cNvPr id="19" name="Text 17"/>
          <p:cNvSpPr/>
          <p:nvPr/>
        </p:nvSpPr>
        <p:spPr>
          <a:xfrm>
            <a:off x="6103620" y="1879092"/>
            <a:ext cx="26746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57175" indent="-257175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Suicide prevention</a:t>
            </a:r>
            <a:endParaRPr lang="en-US" sz="1200" dirty="0"/>
          </a:p>
          <a:p>
            <a:pPr marL="257175" indent="-257175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Outcomes &amp; whole health</a:t>
            </a:r>
            <a:endParaRPr lang="en-US" sz="1200" dirty="0"/>
          </a:p>
          <a:p>
            <a:pPr marL="257175" indent="-257175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Access &amp; efficiency</a:t>
            </a:r>
            <a:endParaRPr lang="en-US" sz="1200" dirty="0"/>
          </a:p>
          <a:p>
            <a:pPr marL="257175" indent="-257175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Equity for rural &amp; underserved Veterans</a:t>
            </a:r>
            <a:endParaRPr lang="en-US" sz="1200" dirty="0"/>
          </a:p>
          <a:p>
            <a:pPr marL="257175" indent="-257175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Quality &amp; value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6103620" y="3326130"/>
            <a:ext cx="2674620" cy="260604"/>
          </a:xfrm>
          <a:prstGeom prst="rect">
            <a:avLst/>
          </a:prstGeom>
          <a:solidFill>
            <a:srgbClr val="1A5530"/>
          </a:solidFill>
          <a:ln w="12700">
            <a:solidFill>
              <a:srgbClr val="1A5530"/>
            </a:solidFill>
            <a:prstDash val="solid"/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6103620" y="3326130"/>
            <a:ext cx="267462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38" i="1" dirty="0">
                <a:solidFill>
                  <a:srgbClr val="F5C842"/>
                </a:solidFill>
              </a:rPr>
              <a:t>VA Strategic Plan Obj. 2.1, 2.2, 2.4, 2.5, 3.3</a:t>
            </a:r>
            <a:endParaRPr lang="en-US" sz="638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21140" cy="514350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3" name="Shape 1"/>
          <p:cNvSpPr/>
          <p:nvPr/>
        </p:nvSpPr>
        <p:spPr>
          <a:xfrm>
            <a:off x="0" y="3737610"/>
            <a:ext cx="9121140" cy="123444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4" name="Text 2"/>
          <p:cNvSpPr/>
          <p:nvPr/>
        </p:nvSpPr>
        <p:spPr>
          <a:xfrm>
            <a:off x="205740" y="54864"/>
            <a:ext cx="548640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FFFFFF"/>
                </a:solidFill>
              </a:rPr>
              <a:t>iTRIP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05740" y="288036"/>
            <a:ext cx="68580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i="1" dirty="0">
                <a:solidFill>
                  <a:srgbClr val="D8E8FF"/>
                </a:solidFill>
              </a:rPr>
              <a:t>Innovative Treatments for Recovery Implementation Program</a:t>
            </a:r>
            <a:endParaRPr lang="en-US" sz="825" dirty="0"/>
          </a:p>
        </p:txBody>
      </p:sp>
      <p:sp>
        <p:nvSpPr>
          <p:cNvPr id="6" name="Text 4"/>
          <p:cNvSpPr/>
          <p:nvPr/>
        </p:nvSpPr>
        <p:spPr>
          <a:xfrm>
            <a:off x="6858000" y="178308"/>
            <a:ext cx="212598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675" dirty="0">
                <a:solidFill>
                  <a:srgbClr val="F5C842"/>
                </a:solidFill>
              </a:rPr>
              <a:t>Pittman &amp; Rabin  |  10 min</a:t>
            </a:r>
            <a:endParaRPr lang="en-US" sz="675" dirty="0"/>
          </a:p>
        </p:txBody>
      </p:sp>
      <p:sp>
        <p:nvSpPr>
          <p:cNvPr id="7" name="Shape 5"/>
          <p:cNvSpPr/>
          <p:nvPr/>
        </p:nvSpPr>
        <p:spPr>
          <a:xfrm>
            <a:off x="192024" y="603504"/>
            <a:ext cx="8949690" cy="219456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8" name="Text 6"/>
          <p:cNvSpPr/>
          <p:nvPr/>
        </p:nvSpPr>
        <p:spPr>
          <a:xfrm>
            <a:off x="260604" y="603504"/>
            <a:ext cx="8778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FFFFFF"/>
                </a:solidFill>
              </a:rPr>
              <a:t>Two Evidence-Based Practices — Across the Spectrum of Acuity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192024" y="877824"/>
            <a:ext cx="432054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AE8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1200"/>
          </a:p>
        </p:txBody>
      </p:sp>
      <p:sp>
        <p:nvSpPr>
          <p:cNvPr id="10" name="Shape 8"/>
          <p:cNvSpPr/>
          <p:nvPr/>
        </p:nvSpPr>
        <p:spPr>
          <a:xfrm>
            <a:off x="192024" y="877824"/>
            <a:ext cx="4320540" cy="308610"/>
          </a:xfrm>
          <a:prstGeom prst="rect">
            <a:avLst/>
          </a:prstGeom>
          <a:solidFill>
            <a:srgbClr val="4A9B5F"/>
          </a:solidFill>
          <a:ln w="12700">
            <a:solidFill>
              <a:srgbClr val="4A9B5F"/>
            </a:solidFill>
            <a:prstDash val="solid"/>
          </a:ln>
        </p:spPr>
        <p:txBody>
          <a:bodyPr/>
          <a:lstStyle/>
          <a:p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60604" y="877824"/>
            <a:ext cx="418338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FFFFFF"/>
                </a:solidFill>
              </a:rPr>
              <a:t>EBP 1: Mantram Repetition Program (MRP)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288036" y="1234440"/>
            <a:ext cx="40462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2D7D46"/>
                </a:solidFill>
              </a:rPr>
              <a:t>Target population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288036" y="1385316"/>
            <a:ext cx="40462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dirty="0">
                <a:solidFill>
                  <a:srgbClr val="2D3748"/>
                </a:solidFill>
              </a:rPr>
              <a:t>Veterans with low/moderate acuity PTSD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288036" y="1577340"/>
            <a:ext cx="40462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2D7D46"/>
                </a:solidFill>
              </a:rPr>
              <a:t>What it is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288036" y="1801428"/>
            <a:ext cx="4046220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dirty="0">
                <a:solidFill>
                  <a:srgbClr val="2D3748"/>
                </a:solidFill>
              </a:rPr>
              <a:t>Meditation-based approach: silent repetition of a spiritual word, one-pointed attention, slowing down. Whole health, transdiagnostic, low-cost.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288036" y="2221931"/>
            <a:ext cx="40462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2D7D46"/>
                </a:solidFill>
              </a:rPr>
              <a:t>Evidence base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288036" y="2495746"/>
            <a:ext cx="4046220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dirty="0">
                <a:solidFill>
                  <a:srgbClr val="2D3748"/>
                </a:solidFill>
              </a:rPr>
              <a:t>Two large RCTs: large effect-size reductions in PTSD symptoms, improved spiritual well-being, reduced insomnia. Self-directed web-based version (mMRP) also effective.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288036" y="2935224"/>
            <a:ext cx="40462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2D7D46"/>
                </a:solidFill>
              </a:rPr>
              <a:t>Implementation scope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288036" y="3182678"/>
            <a:ext cx="4046220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dirty="0">
                <a:solidFill>
                  <a:srgbClr val="2D3748"/>
                </a:solidFill>
              </a:rPr>
              <a:t>12 VA sites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4684014" y="877824"/>
            <a:ext cx="428625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AE8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1100"/>
          </a:p>
        </p:txBody>
      </p:sp>
      <p:sp>
        <p:nvSpPr>
          <p:cNvPr id="22" name="Shape 20"/>
          <p:cNvSpPr/>
          <p:nvPr/>
        </p:nvSpPr>
        <p:spPr>
          <a:xfrm>
            <a:off x="4684014" y="877824"/>
            <a:ext cx="4286250" cy="308610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4752594" y="877824"/>
            <a:ext cx="414909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FFFFFF"/>
                </a:solidFill>
              </a:rPr>
              <a:t>EBP 2: Ketamine Therapy (KT)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4780026" y="1234440"/>
            <a:ext cx="401193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2D7D46"/>
                </a:solidFill>
              </a:rPr>
              <a:t>Target population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4780026" y="1385316"/>
            <a:ext cx="401193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dirty="0">
                <a:solidFill>
                  <a:srgbClr val="2D3748"/>
                </a:solidFill>
              </a:rPr>
              <a:t>Veterans diagnosed with Treatment-Resistant Depression (TRD)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780026" y="1577340"/>
            <a:ext cx="401193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2D7D46"/>
                </a:solidFill>
              </a:rPr>
              <a:t>What it is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4780026" y="1850000"/>
            <a:ext cx="4011930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dirty="0">
                <a:solidFill>
                  <a:srgbClr val="2D3748"/>
                </a:solidFill>
              </a:rPr>
              <a:t>Rapid-acting antidepressant (RAAD), FDA-approved for TRD. Reduces depressive symptoms rapidly. Priority for VA Office of Mental Health &amp; Suicide Prevention.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4780026" y="2279263"/>
            <a:ext cx="401193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2D7D46"/>
                </a:solidFill>
              </a:rPr>
              <a:t>Evidence base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4780026" y="2526738"/>
            <a:ext cx="4011930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dirty="0">
                <a:solidFill>
                  <a:srgbClr val="2D3748"/>
                </a:solidFill>
              </a:rPr>
              <a:t>Multiple meta-analyses: robust rapid antidepressant effects, significant reductions in suicidal ideation. Non-inferior to ECT in large US trial. SMD = −0.89 vs placebo at 24h.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4780026" y="3010642"/>
            <a:ext cx="401193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2D7D46"/>
                </a:solidFill>
              </a:rPr>
              <a:t>Implementation scope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4780026" y="3223260"/>
            <a:ext cx="401193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dirty="0">
                <a:solidFill>
                  <a:srgbClr val="2D3748"/>
                </a:solidFill>
              </a:rPr>
              <a:t>4 VA sites</a:t>
            </a:r>
            <a:endParaRPr lang="en-US" sz="11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21140" cy="514350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3" name="Shape 1"/>
          <p:cNvSpPr/>
          <p:nvPr/>
        </p:nvSpPr>
        <p:spPr>
          <a:xfrm>
            <a:off x="0" y="3737610"/>
            <a:ext cx="9121140" cy="123444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4" name="Text 2"/>
          <p:cNvSpPr/>
          <p:nvPr/>
        </p:nvSpPr>
        <p:spPr>
          <a:xfrm>
            <a:off x="205740" y="54864"/>
            <a:ext cx="548640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FFFFFF"/>
                </a:solidFill>
              </a:rPr>
              <a:t>iTRIP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05740" y="288036"/>
            <a:ext cx="68580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i="1" dirty="0">
                <a:solidFill>
                  <a:srgbClr val="D8E8FF"/>
                </a:solidFill>
              </a:rPr>
              <a:t>Innovative Treatments for Recovery Implementation Program</a:t>
            </a:r>
            <a:endParaRPr lang="en-US" sz="825" dirty="0"/>
          </a:p>
        </p:txBody>
      </p:sp>
      <p:sp>
        <p:nvSpPr>
          <p:cNvPr id="6" name="Text 4"/>
          <p:cNvSpPr/>
          <p:nvPr/>
        </p:nvSpPr>
        <p:spPr>
          <a:xfrm>
            <a:off x="6858000" y="178308"/>
            <a:ext cx="212598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675" dirty="0">
                <a:solidFill>
                  <a:srgbClr val="F5C842"/>
                </a:solidFill>
              </a:rPr>
              <a:t>Pittman &amp; Rabin  |  10 min</a:t>
            </a:r>
            <a:endParaRPr lang="en-US" sz="675" dirty="0"/>
          </a:p>
        </p:txBody>
      </p:sp>
      <p:sp>
        <p:nvSpPr>
          <p:cNvPr id="7" name="Shape 5"/>
          <p:cNvSpPr/>
          <p:nvPr/>
        </p:nvSpPr>
        <p:spPr>
          <a:xfrm>
            <a:off x="192024" y="603504"/>
            <a:ext cx="8949690" cy="219456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260604" y="603504"/>
            <a:ext cx="8778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FFFFFF"/>
                </a:solidFill>
              </a:rPr>
              <a:t>Implementation Framework, Design, &amp; Strategy Bundle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192024" y="877824"/>
            <a:ext cx="4183380" cy="133731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AE8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1350"/>
          </a:p>
        </p:txBody>
      </p:sp>
      <p:sp>
        <p:nvSpPr>
          <p:cNvPr id="10" name="Shape 8"/>
          <p:cNvSpPr/>
          <p:nvPr/>
        </p:nvSpPr>
        <p:spPr>
          <a:xfrm>
            <a:off x="192024" y="877824"/>
            <a:ext cx="4183380" cy="240030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1" name="Text 9"/>
          <p:cNvSpPr/>
          <p:nvPr/>
        </p:nvSpPr>
        <p:spPr>
          <a:xfrm>
            <a:off x="260604" y="877824"/>
            <a:ext cx="404622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FFFFFF"/>
                </a:solidFill>
              </a:rPr>
              <a:t>Guiding Framework: PRISM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260604" y="1152144"/>
            <a:ext cx="40462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000" dirty="0">
                <a:solidFill>
                  <a:srgbClr val="2D3748"/>
                </a:solidFill>
              </a:rPr>
              <a:t>The Practical, Robust Implementation and Sustainability Model (PRISM) guides all phases. PRISM extends RE-AIM with multilevel contextual domains: Intervention Characteristics, Organizational &amp; Veteran Characteristics, Implementation &amp; Sustainability Infrastructure, and External Environment. Used across pre-implementation, implementation, and sustainment to optimize contextual fit and outcomes.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4512564" y="877824"/>
            <a:ext cx="4457700" cy="133731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AE8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1350"/>
          </a:p>
        </p:txBody>
      </p:sp>
      <p:sp>
        <p:nvSpPr>
          <p:cNvPr id="14" name="Shape 12"/>
          <p:cNvSpPr/>
          <p:nvPr/>
        </p:nvSpPr>
        <p:spPr>
          <a:xfrm>
            <a:off x="4512564" y="877824"/>
            <a:ext cx="4457700" cy="240030"/>
          </a:xfrm>
          <a:prstGeom prst="rect">
            <a:avLst/>
          </a:prstGeom>
          <a:solidFill>
            <a:srgbClr val="1A5530"/>
          </a:solidFill>
          <a:ln w="12700">
            <a:solidFill>
              <a:srgbClr val="1A5530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5" name="Text 13"/>
          <p:cNvSpPr/>
          <p:nvPr/>
        </p:nvSpPr>
        <p:spPr>
          <a:xfrm>
            <a:off x="4581144" y="877824"/>
            <a:ext cx="432054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FFFFFF"/>
                </a:solidFill>
              </a:rPr>
              <a:t>Study Design: Randomized Stepped-Wedge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4581144" y="1152144"/>
            <a:ext cx="43205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000" b="1" dirty="0">
                <a:solidFill>
                  <a:srgbClr val="2D7D46"/>
                </a:solidFill>
              </a:rPr>
              <a:t>Two separate stepped-wedge studies</a:t>
            </a:r>
            <a:r>
              <a:rPr lang="en-US" sz="1000" dirty="0">
                <a:solidFill>
                  <a:srgbClr val="2D3748"/>
                </a:solidFill>
              </a:rPr>
              <a:t> (one per EBP), each with 4 implementation waves
</a:t>
            </a:r>
            <a:r>
              <a:rPr lang="en-US" sz="1000" b="1" dirty="0">
                <a:solidFill>
                  <a:srgbClr val="2D7D46"/>
                </a:solidFill>
              </a:rPr>
              <a:t>MRP: </a:t>
            </a:r>
            <a:r>
              <a:rPr lang="en-US" sz="1000" dirty="0">
                <a:solidFill>
                  <a:srgbClr val="2D3748"/>
                </a:solidFill>
              </a:rPr>
              <a:t>12 sites, 3 per wave | Primary outcomes: % Veterans receiving EBP for PTSD; time from referral to first visit
</a:t>
            </a:r>
            <a:r>
              <a:rPr lang="en-US" sz="1000" b="1" dirty="0">
                <a:solidFill>
                  <a:srgbClr val="2D7D46"/>
                </a:solidFill>
              </a:rPr>
              <a:t>KT: </a:t>
            </a:r>
            <a:r>
              <a:rPr lang="en-US" sz="1000" dirty="0">
                <a:solidFill>
                  <a:srgbClr val="2D3748"/>
                </a:solidFill>
              </a:rPr>
              <a:t>4 sites, 1 per wave | Primary outcome: reduction in suicide risk indicators among Veterans with TRD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192024" y="2283714"/>
            <a:ext cx="894969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2D7D46"/>
                </a:solidFill>
              </a:rPr>
              <a:t>4-Component Implementation Strategy Bundle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192024" y="2510028"/>
            <a:ext cx="2139696" cy="113157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AE8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1350"/>
          </a:p>
        </p:txBody>
      </p:sp>
      <p:sp>
        <p:nvSpPr>
          <p:cNvPr id="19" name="Shape 17"/>
          <p:cNvSpPr/>
          <p:nvPr/>
        </p:nvSpPr>
        <p:spPr>
          <a:xfrm>
            <a:off x="192024" y="2510028"/>
            <a:ext cx="233172" cy="1131570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0" name="Text 18"/>
          <p:cNvSpPr/>
          <p:nvPr/>
        </p:nvSpPr>
        <p:spPr>
          <a:xfrm>
            <a:off x="192024" y="2510028"/>
            <a:ext cx="233172" cy="11315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rgbClr val="FFFFFF"/>
                </a:solidFill>
              </a:rPr>
              <a:t>1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466344" y="2551176"/>
            <a:ext cx="178308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2D7D46"/>
                </a:solidFill>
              </a:rPr>
              <a:t>Iterative PRISM Assessment (iPRISM)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466344" y="2811780"/>
            <a:ext cx="1796796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900" dirty="0">
                <a:solidFill>
                  <a:srgbClr val="2D3748"/>
                </a:solidFill>
              </a:rPr>
              <a:t>Structured periodic assessment of EBP-context fit by the implementation team; review, prioritize, and action plan. Used pre-implementation, implementation, and sustainment.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2434590" y="2510028"/>
            <a:ext cx="2139696" cy="113157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AE8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900"/>
          </a:p>
        </p:txBody>
      </p:sp>
      <p:sp>
        <p:nvSpPr>
          <p:cNvPr id="24" name="Shape 22"/>
          <p:cNvSpPr/>
          <p:nvPr/>
        </p:nvSpPr>
        <p:spPr>
          <a:xfrm>
            <a:off x="2434590" y="2510028"/>
            <a:ext cx="233172" cy="1131570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5" name="Text 23"/>
          <p:cNvSpPr/>
          <p:nvPr/>
        </p:nvSpPr>
        <p:spPr>
          <a:xfrm>
            <a:off x="2434590" y="2510028"/>
            <a:ext cx="233172" cy="11315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rgbClr val="FFFFFF"/>
                </a:solidFill>
              </a:rPr>
              <a:t>2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2708910" y="2551176"/>
            <a:ext cx="178308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2D7D46"/>
                </a:solidFill>
              </a:rPr>
              <a:t>Modified RPIW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2708910" y="2811780"/>
            <a:ext cx="1796796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900" dirty="0">
                <a:solidFill>
                  <a:srgbClr val="2D3748"/>
                </a:solidFill>
              </a:rPr>
              <a:t>Rapid Process Improvement Workshop. Team-based co-creation of local implementation and sustainment plans. Used at pre-implementation and sustainment.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4677156" y="2510028"/>
            <a:ext cx="2139696" cy="113157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AE8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900"/>
          </a:p>
        </p:txBody>
      </p:sp>
      <p:sp>
        <p:nvSpPr>
          <p:cNvPr id="29" name="Shape 27"/>
          <p:cNvSpPr/>
          <p:nvPr/>
        </p:nvSpPr>
        <p:spPr>
          <a:xfrm>
            <a:off x="4677156" y="2510028"/>
            <a:ext cx="233172" cy="1131570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30" name="Text 28"/>
          <p:cNvSpPr/>
          <p:nvPr/>
        </p:nvSpPr>
        <p:spPr>
          <a:xfrm>
            <a:off x="4677156" y="2510028"/>
            <a:ext cx="233172" cy="11315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rgbClr val="FFFFFF"/>
                </a:solidFill>
              </a:rPr>
              <a:t>3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4951476" y="2551176"/>
            <a:ext cx="178308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2D7D46"/>
                </a:solidFill>
              </a:rPr>
              <a:t>Training</a:t>
            </a:r>
            <a:endParaRPr lang="en-US" sz="900" dirty="0"/>
          </a:p>
        </p:txBody>
      </p:sp>
      <p:sp>
        <p:nvSpPr>
          <p:cNvPr id="32" name="Text 30"/>
          <p:cNvSpPr/>
          <p:nvPr/>
        </p:nvSpPr>
        <p:spPr>
          <a:xfrm>
            <a:off x="4951476" y="2811780"/>
            <a:ext cx="1796796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900" dirty="0">
                <a:solidFill>
                  <a:srgbClr val="2D3748"/>
                </a:solidFill>
              </a:rPr>
              <a:t>Customized training for each EBP with didactic and hands-on components. Delivered synchronously; available asynchronously. Led by EBP content experts.</a:t>
            </a:r>
            <a:endParaRPr lang="en-US" sz="900" dirty="0"/>
          </a:p>
        </p:txBody>
      </p:sp>
      <p:sp>
        <p:nvSpPr>
          <p:cNvPr id="33" name="Shape 31"/>
          <p:cNvSpPr/>
          <p:nvPr/>
        </p:nvSpPr>
        <p:spPr>
          <a:xfrm>
            <a:off x="6919722" y="2510028"/>
            <a:ext cx="2139696" cy="113157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AE8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1350"/>
          </a:p>
        </p:txBody>
      </p:sp>
      <p:sp>
        <p:nvSpPr>
          <p:cNvPr id="34" name="Shape 32"/>
          <p:cNvSpPr/>
          <p:nvPr/>
        </p:nvSpPr>
        <p:spPr>
          <a:xfrm>
            <a:off x="6919722" y="2510028"/>
            <a:ext cx="233172" cy="1131570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900"/>
          </a:p>
        </p:txBody>
      </p:sp>
      <p:sp>
        <p:nvSpPr>
          <p:cNvPr id="35" name="Text 33"/>
          <p:cNvSpPr/>
          <p:nvPr/>
        </p:nvSpPr>
        <p:spPr>
          <a:xfrm>
            <a:off x="6919722" y="2510028"/>
            <a:ext cx="233172" cy="11315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50" b="1" dirty="0">
                <a:solidFill>
                  <a:srgbClr val="FFFFFF"/>
                </a:solidFill>
              </a:rPr>
              <a:t>4</a:t>
            </a:r>
            <a:endParaRPr lang="en-US" sz="1050" dirty="0"/>
          </a:p>
        </p:txBody>
      </p:sp>
      <p:sp>
        <p:nvSpPr>
          <p:cNvPr id="36" name="Text 34"/>
          <p:cNvSpPr/>
          <p:nvPr/>
        </p:nvSpPr>
        <p:spPr>
          <a:xfrm>
            <a:off x="7194042" y="2551176"/>
            <a:ext cx="178308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2D7D46"/>
                </a:solidFill>
              </a:rPr>
              <a:t>Blended Facilitation</a:t>
            </a:r>
            <a:endParaRPr lang="en-US" sz="900" dirty="0"/>
          </a:p>
        </p:txBody>
      </p:sp>
      <p:sp>
        <p:nvSpPr>
          <p:cNvPr id="37" name="Text 35"/>
          <p:cNvSpPr/>
          <p:nvPr/>
        </p:nvSpPr>
        <p:spPr>
          <a:xfrm>
            <a:off x="7194042" y="2811780"/>
            <a:ext cx="1796796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900" dirty="0">
                <a:solidFill>
                  <a:srgbClr val="2D3748"/>
                </a:solidFill>
              </a:rPr>
              <a:t>Internal champion + external facilitator from QP team working together. Proven in VA implementation trials. Primary strategy during implementation phase.</a:t>
            </a:r>
            <a:endParaRPr lang="en-US" sz="900" dirty="0"/>
          </a:p>
        </p:txBody>
      </p:sp>
      <p:sp>
        <p:nvSpPr>
          <p:cNvPr id="38" name="Shape 36"/>
          <p:cNvSpPr/>
          <p:nvPr/>
        </p:nvSpPr>
        <p:spPr>
          <a:xfrm>
            <a:off x="192024" y="3675888"/>
            <a:ext cx="8949690" cy="0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21140" cy="514350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3" name="Shape 1"/>
          <p:cNvSpPr/>
          <p:nvPr/>
        </p:nvSpPr>
        <p:spPr>
          <a:xfrm>
            <a:off x="0" y="3737610"/>
            <a:ext cx="9121140" cy="123444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4" name="Text 2"/>
          <p:cNvSpPr/>
          <p:nvPr/>
        </p:nvSpPr>
        <p:spPr>
          <a:xfrm>
            <a:off x="205740" y="54864"/>
            <a:ext cx="548640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FFFFFF"/>
                </a:solidFill>
              </a:rPr>
              <a:t>iTRIP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05740" y="288036"/>
            <a:ext cx="68580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i="1" dirty="0">
                <a:solidFill>
                  <a:srgbClr val="D8E8FF"/>
                </a:solidFill>
              </a:rPr>
              <a:t>Innovative Treatments for Recovery Implementation Program</a:t>
            </a:r>
            <a:endParaRPr lang="en-US" sz="825" dirty="0"/>
          </a:p>
        </p:txBody>
      </p:sp>
      <p:sp>
        <p:nvSpPr>
          <p:cNvPr id="6" name="Text 4"/>
          <p:cNvSpPr/>
          <p:nvPr/>
        </p:nvSpPr>
        <p:spPr>
          <a:xfrm>
            <a:off x="6858000" y="178308"/>
            <a:ext cx="212598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675" dirty="0">
                <a:solidFill>
                  <a:srgbClr val="F5C842"/>
                </a:solidFill>
              </a:rPr>
              <a:t>Pittman &amp; Rabin  |  10 min</a:t>
            </a:r>
            <a:endParaRPr lang="en-US" sz="675" dirty="0"/>
          </a:p>
        </p:txBody>
      </p:sp>
      <p:sp>
        <p:nvSpPr>
          <p:cNvPr id="7" name="Shape 5"/>
          <p:cNvSpPr/>
          <p:nvPr/>
        </p:nvSpPr>
        <p:spPr>
          <a:xfrm>
            <a:off x="192024" y="603504"/>
            <a:ext cx="8949690" cy="219456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260604" y="603504"/>
            <a:ext cx="8778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FFFFFF"/>
                </a:solidFill>
              </a:rPr>
              <a:t>Data Collection, Outcomes &amp; What's Next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192024" y="877824"/>
            <a:ext cx="5417820" cy="277749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AE8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900"/>
          </a:p>
        </p:txBody>
      </p:sp>
      <p:sp>
        <p:nvSpPr>
          <p:cNvPr id="10" name="Text 8"/>
          <p:cNvSpPr/>
          <p:nvPr/>
        </p:nvSpPr>
        <p:spPr>
          <a:xfrm>
            <a:off x="288036" y="918972"/>
            <a:ext cx="51435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2D7D46"/>
                </a:solidFill>
              </a:rPr>
              <a:t>Multi-method data collection across all phases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240030" y="1165860"/>
            <a:ext cx="54864" cy="301752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2" name="Text 10"/>
          <p:cNvSpPr/>
          <p:nvPr/>
        </p:nvSpPr>
        <p:spPr>
          <a:xfrm>
            <a:off x="377190" y="1165860"/>
            <a:ext cx="510921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2D7D46"/>
                </a:solidFill>
              </a:rPr>
              <a:t>PRISM CSI Survey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77190" y="1330452"/>
            <a:ext cx="5109210" cy="2331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2D3748"/>
                </a:solidFill>
              </a:rPr>
              <a:t>29-item contextual survey, 3 time points (pre-implementation, implementation, sustainment), up to 10 participants/site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240030" y="1632204"/>
            <a:ext cx="54864" cy="301752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5" name="Text 13"/>
          <p:cNvSpPr/>
          <p:nvPr/>
        </p:nvSpPr>
        <p:spPr>
          <a:xfrm>
            <a:off x="377190" y="1632204"/>
            <a:ext cx="510921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2D7D46"/>
                </a:solidFill>
              </a:rPr>
              <a:t>Qualitative interviews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377190" y="1796796"/>
            <a:ext cx="5109210" cy="2331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2D3748"/>
                </a:solidFill>
              </a:rPr>
              <a:t>PRISM-guided interviews, diverse roles (leaders, clinicians, frontline staff), deductive + inductive coding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240030" y="2098548"/>
            <a:ext cx="54864" cy="301752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8" name="Text 16"/>
          <p:cNvSpPr/>
          <p:nvPr/>
        </p:nvSpPr>
        <p:spPr>
          <a:xfrm>
            <a:off x="377190" y="2098548"/>
            <a:ext cx="510921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2D7D46"/>
                </a:solidFill>
              </a:rPr>
              <a:t>VA administrative data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377190" y="2263140"/>
            <a:ext cx="5109210" cy="2331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2D3748"/>
                </a:solidFill>
              </a:rPr>
              <a:t>CDW, MHIS, SAIL, VSA — RE-AIM outcomes including reach, adoption, effectiveness, maintenance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240030" y="2564892"/>
            <a:ext cx="54864" cy="301752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1" name="Text 19"/>
          <p:cNvSpPr/>
          <p:nvPr/>
        </p:nvSpPr>
        <p:spPr>
          <a:xfrm>
            <a:off x="377190" y="2564892"/>
            <a:ext cx="510921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2D7D46"/>
                </a:solidFill>
              </a:rPr>
              <a:t>Economic analysis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377190" y="2729484"/>
            <a:ext cx="5109210" cy="2331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2D3748"/>
                </a:solidFill>
              </a:rPr>
              <a:t>Budget Impact Analysis: staffing, technology, supply costs; replication costs for scale-up; ROI framing for VA leadership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240030" y="3031236"/>
            <a:ext cx="54864" cy="301752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4" name="Text 22"/>
          <p:cNvSpPr/>
          <p:nvPr/>
        </p:nvSpPr>
        <p:spPr>
          <a:xfrm>
            <a:off x="377190" y="3031236"/>
            <a:ext cx="510921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2D7D46"/>
                </a:solidFill>
              </a:rPr>
              <a:t>Adaptation tracking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377190" y="3195828"/>
            <a:ext cx="5109210" cy="2331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2D3748"/>
                </a:solidFill>
              </a:rPr>
              <a:t>Real-time REDCap documentation using expanded FRAME framework; impact assessed using RE-AIM outcomes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747004" y="877824"/>
            <a:ext cx="3223260" cy="2777490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900"/>
          </a:p>
        </p:txBody>
      </p:sp>
      <p:sp>
        <p:nvSpPr>
          <p:cNvPr id="27" name="Text 25"/>
          <p:cNvSpPr/>
          <p:nvPr/>
        </p:nvSpPr>
        <p:spPr>
          <a:xfrm>
            <a:off x="5843016" y="932688"/>
            <a:ext cx="301752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F5C842"/>
                </a:solidFill>
              </a:rPr>
              <a:t>Primary Outcomes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5843016" y="1152144"/>
            <a:ext cx="3017520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900" b="1" dirty="0">
                <a:solidFill>
                  <a:srgbClr val="F5C842"/>
                </a:solidFill>
              </a:rPr>
              <a:t>MRP  </a:t>
            </a:r>
            <a:r>
              <a:rPr lang="en-US" sz="900" dirty="0">
                <a:solidFill>
                  <a:srgbClr val="FFFFFF"/>
                </a:solidFill>
              </a:rPr>
              <a:t>↑ % Veterans receiving PTSD EBP  ·  ↓ Referral wait time
</a:t>
            </a:r>
            <a:endParaRPr lang="en-US" sz="900" dirty="0"/>
          </a:p>
          <a:p>
            <a:r>
              <a:rPr lang="en-US" sz="900" b="1" dirty="0">
                <a:solidFill>
                  <a:srgbClr val="F5C842"/>
                </a:solidFill>
              </a:rPr>
              <a:t>Ketamine Therapy  </a:t>
            </a:r>
            <a:r>
              <a:rPr lang="en-US" sz="900" dirty="0">
                <a:solidFill>
                  <a:srgbClr val="FFFFFF"/>
                </a:solidFill>
              </a:rPr>
              <a:t>↓ Suicide risk indicators (ED visits, </a:t>
            </a:r>
            <a:r>
              <a:rPr lang="en-US" sz="900">
                <a:solidFill>
                  <a:srgbClr val="FFFFFF"/>
                </a:solidFill>
              </a:rPr>
              <a:t>CSSRS+)</a:t>
            </a:r>
            <a:endParaRPr lang="en-US" sz="900" dirty="0"/>
          </a:p>
          <a:p>
            <a:r>
              <a:rPr lang="en-US" sz="900" dirty="0">
                <a:solidFill>
                  <a:srgbClr val="FFFFFF"/>
                </a:solidFill>
              </a:rPr>
              <a:t>↓ Mental health admissions — Veterans with TRD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5843016" y="2071116"/>
            <a:ext cx="3017520" cy="27432"/>
          </a:xfrm>
          <a:prstGeom prst="rect">
            <a:avLst/>
          </a:prstGeom>
          <a:solidFill>
            <a:srgbClr val="4A9B5F"/>
          </a:solidFill>
          <a:ln w="12700">
            <a:solidFill>
              <a:srgbClr val="4A9B5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30" name="Text 28"/>
          <p:cNvSpPr/>
          <p:nvPr/>
        </p:nvSpPr>
        <p:spPr>
          <a:xfrm>
            <a:off x="5843016" y="2125980"/>
            <a:ext cx="301752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F5C842"/>
                </a:solidFill>
              </a:rPr>
              <a:t>Current Phase &amp; Next Steps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5843016" y="2345436"/>
            <a:ext cx="3017520" cy="1268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57175" indent="-257175">
              <a:buSzPct val="100000"/>
              <a:buChar char="•"/>
            </a:pPr>
            <a:r>
              <a:rPr lang="en-US" sz="900" dirty="0">
                <a:solidFill>
                  <a:srgbClr val="FFFFFF"/>
                </a:solidFill>
              </a:rPr>
              <a:t>Pre-implementation engagement with site partners</a:t>
            </a:r>
            <a:endParaRPr lang="en-US" sz="900" dirty="0"/>
          </a:p>
          <a:p>
            <a:pPr marL="257175" indent="-257175">
              <a:buSzPct val="100000"/>
              <a:buChar char="•"/>
            </a:pPr>
            <a:r>
              <a:rPr lang="en-US" sz="900" dirty="0">
                <a:solidFill>
                  <a:srgbClr val="FFFFFF"/>
                </a:solidFill>
              </a:rPr>
              <a:t>Finalizing site selection with VISN &amp; operational partners</a:t>
            </a:r>
            <a:endParaRPr lang="en-US" sz="900" dirty="0"/>
          </a:p>
          <a:p>
            <a:pPr marL="257175" indent="-257175">
              <a:buSzPct val="100000"/>
              <a:buChar char="•"/>
            </a:pPr>
            <a:r>
              <a:rPr lang="en-US" sz="900" dirty="0">
                <a:solidFill>
                  <a:srgbClr val="FFFFFF"/>
                </a:solidFill>
              </a:rPr>
              <a:t>Baseline data collection from CDW underway</a:t>
            </a:r>
            <a:endParaRPr lang="en-US" sz="900" dirty="0"/>
          </a:p>
          <a:p>
            <a:pPr marL="257175" indent="-257175">
              <a:buSzPct val="100000"/>
              <a:buChar char="•"/>
            </a:pPr>
            <a:r>
              <a:rPr lang="en-US" sz="900" dirty="0">
                <a:solidFill>
                  <a:srgbClr val="FFFFFF"/>
                </a:solidFill>
              </a:rPr>
              <a:t>iPRISM and Modified RPIW operationalization in progress</a:t>
            </a:r>
            <a:endParaRPr lang="en-US" sz="900" dirty="0"/>
          </a:p>
          <a:p>
            <a:pPr marL="257175" indent="-257175">
              <a:buSzPct val="100000"/>
              <a:buChar char="•"/>
            </a:pPr>
            <a:r>
              <a:rPr lang="en-US" sz="900" dirty="0">
                <a:solidFill>
                  <a:srgbClr val="FFFFFF"/>
                </a:solidFill>
              </a:rPr>
              <a:t>Training modules in development for each EBP</a:t>
            </a:r>
            <a:endParaRPr lang="en-US" sz="900" dirty="0"/>
          </a:p>
          <a:p>
            <a:pPr marL="257175" indent="-257175">
              <a:buSzPct val="100000"/>
              <a:buChar char="•"/>
            </a:pPr>
            <a:r>
              <a:rPr lang="en-US" sz="900" dirty="0">
                <a:solidFill>
                  <a:srgbClr val="FFFFFF"/>
                </a:solidFill>
              </a:rPr>
              <a:t>Learning community and partner engagement launched</a:t>
            </a:r>
            <a:endParaRPr lang="en-US" sz="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E13E4E-AED6-3C65-90F0-BA8838E59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436" y="1492024"/>
            <a:ext cx="8771128" cy="3530382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2C966-2580-97A4-4182-AA3A02F52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36" y="-8725"/>
            <a:ext cx="8226621" cy="150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0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20040" y="91440"/>
            <a:ext cx="8229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About the QUERI Program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274320" y="658368"/>
            <a:ext cx="5120640" cy="4069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AE8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57200" y="711776"/>
            <a:ext cx="4754880" cy="1602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D3748"/>
                </a:solidFill>
              </a:rPr>
              <a:t>The Quality Enhancement Research Initiative (QUERI) </a:t>
            </a:r>
            <a:r>
              <a:rPr lang="en-US" sz="1100" dirty="0">
                <a:solidFill>
                  <a:srgbClr val="2D3748"/>
                </a:solidFill>
              </a:rPr>
              <a:t>is a VA national program launched in 1998 to bridge the gap between research and clinical practice — systematically translating evidence-based findings into improved care for Veterans.</a:t>
            </a:r>
          </a:p>
          <a:p>
            <a:pPr marL="0" indent="0" algn="l">
              <a:buNone/>
            </a:pPr>
            <a:endParaRPr lang="en-US" sz="600" dirty="0">
              <a:solidFill>
                <a:srgbClr val="2D3748"/>
              </a:solidFill>
            </a:endParaRPr>
          </a:p>
          <a:p>
            <a:r>
              <a:rPr lang="en-US" sz="1000" b="1" dirty="0"/>
              <a:t>VA’s Quality Enhancement Research Initiative (QUERI) leverages innovative methods—paired with a deep understanding of Veterans’ preferences and needs—to accelerate evidence into practice and improve the quality and safety of care delivered to Veterans. </a:t>
            </a:r>
          </a:p>
          <a:p>
            <a:r>
              <a:rPr lang="en-US" sz="1100" dirty="0">
                <a:solidFill>
                  <a:srgbClr val="2D3748"/>
                </a:solidFill>
              </a:rPr>
              <a:t>
</a:t>
            </a:r>
            <a:r>
              <a:rPr lang="en-US" sz="1100" b="1" dirty="0">
                <a:solidFill>
                  <a:srgbClr val="1B3A6B"/>
                </a:solidFill>
              </a:rPr>
              <a:t>Mission: </a:t>
            </a:r>
            <a:r>
              <a:rPr lang="en-US" sz="1100" dirty="0">
                <a:solidFill>
                  <a:srgbClr val="2D3748"/>
                </a:solidFill>
              </a:rPr>
              <a:t>Implement evidence-based practices (EBPs) into routine VA care through rigorous implementation science, accelerating benefit to Veterans at scale.</a:t>
            </a:r>
          </a:p>
          <a:p>
            <a:r>
              <a:rPr lang="en-US" sz="1100" dirty="0">
                <a:solidFill>
                  <a:srgbClr val="2D3748"/>
                </a:solidFill>
              </a:rPr>
              <a:t>
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457200" y="2355510"/>
            <a:ext cx="4754880" cy="9339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buSzPct val="100000"/>
            </a:pPr>
            <a:r>
              <a:rPr lang="en-US" sz="1000" b="1" dirty="0">
                <a:solidFill>
                  <a:srgbClr val="1B3A6B"/>
                </a:solidFill>
              </a:rPr>
              <a:t>How QUERI Works</a:t>
            </a:r>
            <a:endParaRPr lang="en-US" sz="1000" dirty="0">
              <a:solidFill>
                <a:srgbClr val="2D3748"/>
              </a:solidFill>
            </a:endParaRPr>
          </a:p>
          <a:p>
            <a:pPr marL="342900" indent="-342900" algn="l">
              <a:buSzPct val="100000"/>
              <a:buChar char="•"/>
            </a:pPr>
            <a:r>
              <a:rPr lang="en-US" sz="1000" dirty="0">
                <a:solidFill>
                  <a:srgbClr val="2D3748"/>
                </a:solidFill>
              </a:rPr>
              <a:t>Partners researchers with VA operational leaders</a:t>
            </a:r>
            <a:endParaRPr lang="en-US" sz="1000" dirty="0"/>
          </a:p>
          <a:p>
            <a:pPr marL="342900" indent="-342900" algn="l">
              <a:buSzPct val="100000"/>
              <a:buChar char="•"/>
            </a:pPr>
            <a:r>
              <a:rPr lang="en-US" sz="1000" dirty="0">
                <a:solidFill>
                  <a:srgbClr val="2D3748"/>
                </a:solidFill>
              </a:rPr>
              <a:t>Uses implementation science frameworks (e.g., CFIR, RE-AIM)</a:t>
            </a:r>
            <a:endParaRPr lang="en-US" sz="1000" dirty="0"/>
          </a:p>
          <a:p>
            <a:pPr marL="342900" indent="-342900" algn="l">
              <a:buSzPct val="100000"/>
              <a:buChar char="•"/>
            </a:pPr>
            <a:r>
              <a:rPr lang="en-US" sz="1000" dirty="0">
                <a:solidFill>
                  <a:srgbClr val="2D3748"/>
                </a:solidFill>
              </a:rPr>
              <a:t>Embeds within VA Learning Health System infrastructure</a:t>
            </a:r>
            <a:endParaRPr lang="en-US" sz="1000" dirty="0"/>
          </a:p>
          <a:p>
            <a:pPr marL="342900" indent="-342900" algn="l">
              <a:buSzPct val="100000"/>
              <a:buChar char="•"/>
            </a:pPr>
            <a:r>
              <a:rPr lang="en-US" sz="1000" dirty="0">
                <a:solidFill>
                  <a:srgbClr val="2D3748"/>
                </a:solidFill>
              </a:rPr>
              <a:t>Targets health conditions with highest Veteran burden</a:t>
            </a:r>
            <a:endParaRPr lang="en-US" sz="1000" dirty="0"/>
          </a:p>
          <a:p>
            <a:pPr marL="342900" indent="-342900" algn="l">
              <a:buSzPct val="100000"/>
              <a:buChar char="•"/>
            </a:pPr>
            <a:r>
              <a:rPr lang="en-US" sz="1000" dirty="0">
                <a:solidFill>
                  <a:srgbClr val="2D3748"/>
                </a:solidFill>
              </a:rPr>
              <a:t>Produces scalable, reusable implementation toolkits</a:t>
            </a:r>
          </a:p>
          <a:p>
            <a:pPr>
              <a:buSzPct val="100000"/>
            </a:pPr>
            <a:endParaRPr lang="en-US" sz="1000" b="1" dirty="0">
              <a:solidFill>
                <a:srgbClr val="1B3A6B"/>
              </a:solidFill>
            </a:endParaRPr>
          </a:p>
          <a:p>
            <a:pPr>
              <a:buSzPct val="100000"/>
            </a:pPr>
            <a:r>
              <a:rPr lang="en-US" sz="1000" b="1" dirty="0">
                <a:solidFill>
                  <a:srgbClr val="1B3A6B"/>
                </a:solidFill>
              </a:rPr>
              <a:t>QUERI Strategic Methodology</a:t>
            </a:r>
            <a:endParaRPr lang="en-US" sz="1000" dirty="0">
              <a:solidFill>
                <a:srgbClr val="2D3748"/>
              </a:solidFill>
            </a:endParaRPr>
          </a:p>
          <a:p>
            <a:r>
              <a:rPr lang="en-US" sz="1000" dirty="0"/>
              <a:t>(1) Implement and sustain effective practices across various health settings, especially in sites with demonstrated  gaps in quality or outcomes. </a:t>
            </a:r>
          </a:p>
          <a:p>
            <a:r>
              <a:rPr lang="en-US" sz="1000" dirty="0"/>
              <a:t>(2) Conduct rigorous evaluations in partnership with national and regional health system leaders to optimize programs  and policies affecting Veterans. </a:t>
            </a:r>
          </a:p>
          <a:p>
            <a:r>
              <a:rPr lang="en-US" sz="1000" dirty="0"/>
              <a:t>(3) Promote the application of implementation and quality improvement science to real world practice across the  translation spectrum. </a:t>
            </a:r>
          </a:p>
          <a:p>
            <a:pPr marL="342900" indent="-342900" algn="l">
              <a:buSzPct val="100000"/>
              <a:buChar char="•"/>
            </a:pPr>
            <a:endParaRPr lang="en-US" sz="1000" dirty="0">
              <a:solidFill>
                <a:srgbClr val="2D3748"/>
              </a:solidFill>
            </a:endParaRPr>
          </a:p>
          <a:p>
            <a:pPr marL="342900" indent="-342900" algn="l">
              <a:buSzPct val="100000"/>
              <a:buChar char="•"/>
            </a:pPr>
            <a:endParaRPr lang="en-US" sz="1000" dirty="0">
              <a:solidFill>
                <a:srgbClr val="2D3748"/>
              </a:solidFill>
            </a:endParaRPr>
          </a:p>
          <a:p>
            <a:pPr marL="342900" indent="-342900" algn="l">
              <a:buSzPct val="100000"/>
              <a:buChar char="•"/>
            </a:pP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5669280" y="822960"/>
            <a:ext cx="1463040" cy="141732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669280" y="1051560"/>
            <a:ext cx="1463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1998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5669280" y="1691640"/>
            <a:ext cx="1463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5C8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 Founded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7223760" y="822960"/>
            <a:ext cx="1463040" cy="141732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7223760" y="1051560"/>
            <a:ext cx="1463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7223760" y="1691640"/>
            <a:ext cx="1463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5C8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Active QUERIs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5669280" y="2423160"/>
            <a:ext cx="1463040" cy="141732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5669280" y="2651760"/>
            <a:ext cx="1463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6M+</a:t>
            </a:r>
            <a:endParaRPr lang="en-US" sz="2800" dirty="0"/>
          </a:p>
        </p:txBody>
      </p:sp>
      <p:sp>
        <p:nvSpPr>
          <p:cNvPr id="18" name="Text 16"/>
          <p:cNvSpPr/>
          <p:nvPr/>
        </p:nvSpPr>
        <p:spPr>
          <a:xfrm>
            <a:off x="5669280" y="3291840"/>
            <a:ext cx="1463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5C8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Veterans Served by VA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7223760" y="2423160"/>
            <a:ext cx="1463040" cy="1417320"/>
          </a:xfrm>
          <a:prstGeom prst="rect">
            <a:avLst/>
          </a:prstGeom>
          <a:solidFill>
            <a:srgbClr val="1A7F8E"/>
          </a:solidFill>
          <a:ln w="12700">
            <a:solidFill>
              <a:srgbClr val="1B3A6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7223760" y="2651760"/>
            <a:ext cx="1463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21" name="Text 19"/>
          <p:cNvSpPr/>
          <p:nvPr/>
        </p:nvSpPr>
        <p:spPr>
          <a:xfrm>
            <a:off x="7223760" y="3291840"/>
            <a:ext cx="1463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5C8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Experts in Health Services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5577840" y="4069080"/>
            <a:ext cx="3291840" cy="777240"/>
          </a:xfrm>
          <a:prstGeom prst="rect">
            <a:avLst/>
          </a:prstGeom>
          <a:solidFill>
            <a:srgbClr val="E8EEF4"/>
          </a:solidFill>
          <a:ln w="1270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5577840" y="4096512"/>
            <a:ext cx="3291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B3A6B"/>
                </a:solidFill>
              </a:rPr>
              <a:t>Today's Featured QUERIs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5577840" y="4325112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1A7F8E"/>
                </a:solidFill>
              </a:rPr>
              <a:t>EMPOWER 3.0  ·  CARE-VASH  ·  iTRIp</a:t>
            </a:r>
            <a:endParaRPr lang="en-US" sz="1000" dirty="0"/>
          </a:p>
        </p:txBody>
      </p:sp>
      <p:sp>
        <p:nvSpPr>
          <p:cNvPr id="25" name="Text 15">
            <a:extLst>
              <a:ext uri="{FF2B5EF4-FFF2-40B4-BE49-F238E27FC236}">
                <a16:creationId xmlns:a16="http://schemas.microsoft.com/office/drawing/2014/main" id="{EFE42F53-248C-2E9E-7475-7326E982D835}"/>
              </a:ext>
            </a:extLst>
          </p:cNvPr>
          <p:cNvSpPr/>
          <p:nvPr/>
        </p:nvSpPr>
        <p:spPr>
          <a:xfrm>
            <a:off x="7216072" y="2624328"/>
            <a:ext cx="1463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400+</a:t>
            </a: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0"/>
            <a:ext cx="9121140" cy="48006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4" name="Text 2"/>
          <p:cNvSpPr/>
          <p:nvPr/>
        </p:nvSpPr>
        <p:spPr>
          <a:xfrm>
            <a:off x="205740" y="48006"/>
            <a:ext cx="6172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Stepped-Wedge Design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200900" y="48006"/>
            <a:ext cx="1783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713" i="1" dirty="0">
                <a:solidFill>
                  <a:srgbClr val="F5C8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iTRIP QUERI  ·  Figure 2</a:t>
            </a:r>
            <a:endParaRPr lang="en-US" sz="713" dirty="0"/>
          </a:p>
        </p:txBody>
      </p:sp>
      <p:sp>
        <p:nvSpPr>
          <p:cNvPr id="6" name="Text 4"/>
          <p:cNvSpPr/>
          <p:nvPr/>
        </p:nvSpPr>
        <p:spPr>
          <a:xfrm>
            <a:off x="205740" y="507492"/>
            <a:ext cx="8709660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13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employ a randomized stepped-wedge design with four implementation waves for each EBP, enabling robust causal inference while ensuring all sites ultimately receive the intervention. Sites are randomized to implementation timing, with pre-implementation assessment and five total measurement periods capturing clinical outcomes throughout the study.</a:t>
            </a:r>
            <a:endParaRPr lang="en-US" sz="713" dirty="0"/>
          </a:p>
        </p:txBody>
      </p:sp>
      <p:sp>
        <p:nvSpPr>
          <p:cNvPr id="7" name="Shape 5"/>
          <p:cNvSpPr/>
          <p:nvPr/>
        </p:nvSpPr>
        <p:spPr>
          <a:xfrm>
            <a:off x="720090" y="946404"/>
            <a:ext cx="7187184" cy="1961388"/>
          </a:xfrm>
          <a:prstGeom prst="rect">
            <a:avLst/>
          </a:prstGeom>
          <a:solidFill>
            <a:srgbClr val="FFFFFF"/>
          </a:solidFill>
          <a:ln w="10160">
            <a:solidFill>
              <a:srgbClr val="C8D4E0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1350"/>
          </a:p>
        </p:txBody>
      </p:sp>
      <p:sp>
        <p:nvSpPr>
          <p:cNvPr id="8" name="Shape 6"/>
          <p:cNvSpPr/>
          <p:nvPr/>
        </p:nvSpPr>
        <p:spPr>
          <a:xfrm>
            <a:off x="720090" y="946404"/>
            <a:ext cx="1437437" cy="219456"/>
          </a:xfrm>
          <a:prstGeom prst="rect">
            <a:avLst/>
          </a:prstGeom>
          <a:solidFill>
            <a:srgbClr val="1B3A6B"/>
          </a:solidFill>
          <a:ln w="635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9" name="Text 7"/>
          <p:cNvSpPr/>
          <p:nvPr/>
        </p:nvSpPr>
        <p:spPr>
          <a:xfrm>
            <a:off x="720090" y="946404"/>
            <a:ext cx="143743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1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 1</a:t>
            </a:r>
            <a:endParaRPr lang="en-US" sz="713" dirty="0"/>
          </a:p>
        </p:txBody>
      </p:sp>
      <p:sp>
        <p:nvSpPr>
          <p:cNvPr id="10" name="Shape 8"/>
          <p:cNvSpPr/>
          <p:nvPr/>
        </p:nvSpPr>
        <p:spPr>
          <a:xfrm>
            <a:off x="2157526" y="946404"/>
            <a:ext cx="1437437" cy="219456"/>
          </a:xfrm>
          <a:prstGeom prst="rect">
            <a:avLst/>
          </a:prstGeom>
          <a:solidFill>
            <a:srgbClr val="1B3A6B"/>
          </a:solidFill>
          <a:ln w="635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1" name="Text 9"/>
          <p:cNvSpPr/>
          <p:nvPr/>
        </p:nvSpPr>
        <p:spPr>
          <a:xfrm>
            <a:off x="2157526" y="946404"/>
            <a:ext cx="143743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1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 2</a:t>
            </a:r>
            <a:endParaRPr lang="en-US" sz="713" dirty="0"/>
          </a:p>
        </p:txBody>
      </p:sp>
      <p:sp>
        <p:nvSpPr>
          <p:cNvPr id="12" name="Shape 10"/>
          <p:cNvSpPr/>
          <p:nvPr/>
        </p:nvSpPr>
        <p:spPr>
          <a:xfrm>
            <a:off x="3594964" y="946404"/>
            <a:ext cx="1437437" cy="219456"/>
          </a:xfrm>
          <a:prstGeom prst="rect">
            <a:avLst/>
          </a:prstGeom>
          <a:solidFill>
            <a:srgbClr val="1B3A6B"/>
          </a:solidFill>
          <a:ln w="635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3" name="Text 11"/>
          <p:cNvSpPr/>
          <p:nvPr/>
        </p:nvSpPr>
        <p:spPr>
          <a:xfrm>
            <a:off x="3594964" y="946404"/>
            <a:ext cx="143743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1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 3</a:t>
            </a:r>
            <a:endParaRPr lang="en-US" sz="713" dirty="0"/>
          </a:p>
        </p:txBody>
      </p:sp>
      <p:sp>
        <p:nvSpPr>
          <p:cNvPr id="14" name="Shape 12"/>
          <p:cNvSpPr/>
          <p:nvPr/>
        </p:nvSpPr>
        <p:spPr>
          <a:xfrm>
            <a:off x="5032400" y="946404"/>
            <a:ext cx="1437437" cy="219456"/>
          </a:xfrm>
          <a:prstGeom prst="rect">
            <a:avLst/>
          </a:prstGeom>
          <a:solidFill>
            <a:srgbClr val="1B3A6B"/>
          </a:solidFill>
          <a:ln w="635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5" name="Text 13"/>
          <p:cNvSpPr/>
          <p:nvPr/>
        </p:nvSpPr>
        <p:spPr>
          <a:xfrm>
            <a:off x="5032400" y="946404"/>
            <a:ext cx="143743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1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 4</a:t>
            </a:r>
            <a:endParaRPr lang="en-US" sz="713" dirty="0"/>
          </a:p>
        </p:txBody>
      </p:sp>
      <p:sp>
        <p:nvSpPr>
          <p:cNvPr id="16" name="Shape 14"/>
          <p:cNvSpPr/>
          <p:nvPr/>
        </p:nvSpPr>
        <p:spPr>
          <a:xfrm>
            <a:off x="6469837" y="946404"/>
            <a:ext cx="1437437" cy="219456"/>
          </a:xfrm>
          <a:prstGeom prst="rect">
            <a:avLst/>
          </a:prstGeom>
          <a:solidFill>
            <a:srgbClr val="1B3A6B"/>
          </a:solidFill>
          <a:ln w="635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7" name="Text 15"/>
          <p:cNvSpPr/>
          <p:nvPr/>
        </p:nvSpPr>
        <p:spPr>
          <a:xfrm>
            <a:off x="6469837" y="946404"/>
            <a:ext cx="143743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1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 5</a:t>
            </a:r>
            <a:endParaRPr lang="en-US" sz="713" dirty="0"/>
          </a:p>
        </p:txBody>
      </p:sp>
      <p:sp>
        <p:nvSpPr>
          <p:cNvPr id="18" name="Shape 16"/>
          <p:cNvSpPr/>
          <p:nvPr/>
        </p:nvSpPr>
        <p:spPr>
          <a:xfrm>
            <a:off x="720090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9" name="Text 17"/>
          <p:cNvSpPr/>
          <p:nvPr/>
        </p:nvSpPr>
        <p:spPr>
          <a:xfrm>
            <a:off x="720090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600" dirty="0"/>
          </a:p>
        </p:txBody>
      </p:sp>
      <p:sp>
        <p:nvSpPr>
          <p:cNvPr id="20" name="Shape 18"/>
          <p:cNvSpPr/>
          <p:nvPr/>
        </p:nvSpPr>
        <p:spPr>
          <a:xfrm>
            <a:off x="1079449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1" name="Text 19"/>
          <p:cNvSpPr/>
          <p:nvPr/>
        </p:nvSpPr>
        <p:spPr>
          <a:xfrm>
            <a:off x="1079449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600" dirty="0"/>
          </a:p>
        </p:txBody>
      </p:sp>
      <p:sp>
        <p:nvSpPr>
          <p:cNvPr id="22" name="Shape 20"/>
          <p:cNvSpPr/>
          <p:nvPr/>
        </p:nvSpPr>
        <p:spPr>
          <a:xfrm>
            <a:off x="1438808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3" name="Text 21"/>
          <p:cNvSpPr/>
          <p:nvPr/>
        </p:nvSpPr>
        <p:spPr>
          <a:xfrm>
            <a:off x="1438808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600" dirty="0"/>
          </a:p>
        </p:txBody>
      </p:sp>
      <p:sp>
        <p:nvSpPr>
          <p:cNvPr id="24" name="Shape 22"/>
          <p:cNvSpPr/>
          <p:nvPr/>
        </p:nvSpPr>
        <p:spPr>
          <a:xfrm>
            <a:off x="1798168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5" name="Text 23"/>
          <p:cNvSpPr/>
          <p:nvPr/>
        </p:nvSpPr>
        <p:spPr>
          <a:xfrm>
            <a:off x="1798168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600" dirty="0"/>
          </a:p>
        </p:txBody>
      </p:sp>
      <p:sp>
        <p:nvSpPr>
          <p:cNvPr id="26" name="Shape 24"/>
          <p:cNvSpPr/>
          <p:nvPr/>
        </p:nvSpPr>
        <p:spPr>
          <a:xfrm>
            <a:off x="2157526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7" name="Text 25"/>
          <p:cNvSpPr/>
          <p:nvPr/>
        </p:nvSpPr>
        <p:spPr>
          <a:xfrm>
            <a:off x="2157526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600" dirty="0"/>
          </a:p>
        </p:txBody>
      </p:sp>
      <p:sp>
        <p:nvSpPr>
          <p:cNvPr id="28" name="Shape 26"/>
          <p:cNvSpPr/>
          <p:nvPr/>
        </p:nvSpPr>
        <p:spPr>
          <a:xfrm>
            <a:off x="2516886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9" name="Text 27"/>
          <p:cNvSpPr/>
          <p:nvPr/>
        </p:nvSpPr>
        <p:spPr>
          <a:xfrm>
            <a:off x="2516886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600" dirty="0"/>
          </a:p>
        </p:txBody>
      </p:sp>
      <p:sp>
        <p:nvSpPr>
          <p:cNvPr id="30" name="Shape 28"/>
          <p:cNvSpPr/>
          <p:nvPr/>
        </p:nvSpPr>
        <p:spPr>
          <a:xfrm>
            <a:off x="2876245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31" name="Text 29"/>
          <p:cNvSpPr/>
          <p:nvPr/>
        </p:nvSpPr>
        <p:spPr>
          <a:xfrm>
            <a:off x="2876245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600" dirty="0"/>
          </a:p>
        </p:txBody>
      </p:sp>
      <p:sp>
        <p:nvSpPr>
          <p:cNvPr id="32" name="Shape 30"/>
          <p:cNvSpPr/>
          <p:nvPr/>
        </p:nvSpPr>
        <p:spPr>
          <a:xfrm>
            <a:off x="3235604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33" name="Text 31"/>
          <p:cNvSpPr/>
          <p:nvPr/>
        </p:nvSpPr>
        <p:spPr>
          <a:xfrm>
            <a:off x="3235604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600" dirty="0"/>
          </a:p>
        </p:txBody>
      </p:sp>
      <p:sp>
        <p:nvSpPr>
          <p:cNvPr id="34" name="Shape 32"/>
          <p:cNvSpPr/>
          <p:nvPr/>
        </p:nvSpPr>
        <p:spPr>
          <a:xfrm>
            <a:off x="3594964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35" name="Text 33"/>
          <p:cNvSpPr/>
          <p:nvPr/>
        </p:nvSpPr>
        <p:spPr>
          <a:xfrm>
            <a:off x="3594964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600" dirty="0"/>
          </a:p>
        </p:txBody>
      </p:sp>
      <p:sp>
        <p:nvSpPr>
          <p:cNvPr id="36" name="Shape 34"/>
          <p:cNvSpPr/>
          <p:nvPr/>
        </p:nvSpPr>
        <p:spPr>
          <a:xfrm>
            <a:off x="3954322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37" name="Text 35"/>
          <p:cNvSpPr/>
          <p:nvPr/>
        </p:nvSpPr>
        <p:spPr>
          <a:xfrm>
            <a:off x="3954322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600" dirty="0"/>
          </a:p>
        </p:txBody>
      </p:sp>
      <p:sp>
        <p:nvSpPr>
          <p:cNvPr id="38" name="Shape 36"/>
          <p:cNvSpPr/>
          <p:nvPr/>
        </p:nvSpPr>
        <p:spPr>
          <a:xfrm>
            <a:off x="4313682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39" name="Text 37"/>
          <p:cNvSpPr/>
          <p:nvPr/>
        </p:nvSpPr>
        <p:spPr>
          <a:xfrm>
            <a:off x="4313682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600" dirty="0"/>
          </a:p>
        </p:txBody>
      </p:sp>
      <p:sp>
        <p:nvSpPr>
          <p:cNvPr id="40" name="Shape 38"/>
          <p:cNvSpPr/>
          <p:nvPr/>
        </p:nvSpPr>
        <p:spPr>
          <a:xfrm>
            <a:off x="4673041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41" name="Text 39"/>
          <p:cNvSpPr/>
          <p:nvPr/>
        </p:nvSpPr>
        <p:spPr>
          <a:xfrm>
            <a:off x="4673041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600" dirty="0"/>
          </a:p>
        </p:txBody>
      </p:sp>
      <p:sp>
        <p:nvSpPr>
          <p:cNvPr id="42" name="Shape 40"/>
          <p:cNvSpPr/>
          <p:nvPr/>
        </p:nvSpPr>
        <p:spPr>
          <a:xfrm>
            <a:off x="5032400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43" name="Text 41"/>
          <p:cNvSpPr/>
          <p:nvPr/>
        </p:nvSpPr>
        <p:spPr>
          <a:xfrm>
            <a:off x="5032400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600" dirty="0"/>
          </a:p>
        </p:txBody>
      </p:sp>
      <p:sp>
        <p:nvSpPr>
          <p:cNvPr id="44" name="Shape 42"/>
          <p:cNvSpPr/>
          <p:nvPr/>
        </p:nvSpPr>
        <p:spPr>
          <a:xfrm>
            <a:off x="5391760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45" name="Text 43"/>
          <p:cNvSpPr/>
          <p:nvPr/>
        </p:nvSpPr>
        <p:spPr>
          <a:xfrm>
            <a:off x="5391760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600" dirty="0"/>
          </a:p>
        </p:txBody>
      </p:sp>
      <p:sp>
        <p:nvSpPr>
          <p:cNvPr id="46" name="Shape 44"/>
          <p:cNvSpPr/>
          <p:nvPr/>
        </p:nvSpPr>
        <p:spPr>
          <a:xfrm>
            <a:off x="5751118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47" name="Text 45"/>
          <p:cNvSpPr/>
          <p:nvPr/>
        </p:nvSpPr>
        <p:spPr>
          <a:xfrm>
            <a:off x="5751118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600" dirty="0"/>
          </a:p>
        </p:txBody>
      </p:sp>
      <p:sp>
        <p:nvSpPr>
          <p:cNvPr id="48" name="Shape 46"/>
          <p:cNvSpPr/>
          <p:nvPr/>
        </p:nvSpPr>
        <p:spPr>
          <a:xfrm>
            <a:off x="6110478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49" name="Text 47"/>
          <p:cNvSpPr/>
          <p:nvPr/>
        </p:nvSpPr>
        <p:spPr>
          <a:xfrm>
            <a:off x="6110478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600" dirty="0"/>
          </a:p>
        </p:txBody>
      </p:sp>
      <p:sp>
        <p:nvSpPr>
          <p:cNvPr id="50" name="Shape 48"/>
          <p:cNvSpPr/>
          <p:nvPr/>
        </p:nvSpPr>
        <p:spPr>
          <a:xfrm>
            <a:off x="6469837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51" name="Text 49"/>
          <p:cNvSpPr/>
          <p:nvPr/>
        </p:nvSpPr>
        <p:spPr>
          <a:xfrm>
            <a:off x="6469837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600" dirty="0"/>
          </a:p>
        </p:txBody>
      </p:sp>
      <p:sp>
        <p:nvSpPr>
          <p:cNvPr id="52" name="Shape 50"/>
          <p:cNvSpPr/>
          <p:nvPr/>
        </p:nvSpPr>
        <p:spPr>
          <a:xfrm>
            <a:off x="6829196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53" name="Text 51"/>
          <p:cNvSpPr/>
          <p:nvPr/>
        </p:nvSpPr>
        <p:spPr>
          <a:xfrm>
            <a:off x="6829196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600" dirty="0"/>
          </a:p>
        </p:txBody>
      </p:sp>
      <p:sp>
        <p:nvSpPr>
          <p:cNvPr id="54" name="Shape 52"/>
          <p:cNvSpPr/>
          <p:nvPr/>
        </p:nvSpPr>
        <p:spPr>
          <a:xfrm>
            <a:off x="7188556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55" name="Text 53"/>
          <p:cNvSpPr/>
          <p:nvPr/>
        </p:nvSpPr>
        <p:spPr>
          <a:xfrm>
            <a:off x="7188556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600" dirty="0"/>
          </a:p>
        </p:txBody>
      </p:sp>
      <p:sp>
        <p:nvSpPr>
          <p:cNvPr id="56" name="Shape 54"/>
          <p:cNvSpPr/>
          <p:nvPr/>
        </p:nvSpPr>
        <p:spPr>
          <a:xfrm>
            <a:off x="7547914" y="1165860"/>
            <a:ext cx="359360" cy="178308"/>
          </a:xfrm>
          <a:prstGeom prst="rect">
            <a:avLst/>
          </a:prstGeom>
          <a:solidFill>
            <a:srgbClr val="2A4A7F"/>
          </a:solidFill>
          <a:ln w="5080">
            <a:solidFill>
              <a:srgbClr val="A0AAB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57" name="Text 55"/>
          <p:cNvSpPr/>
          <p:nvPr/>
        </p:nvSpPr>
        <p:spPr>
          <a:xfrm>
            <a:off x="7547914" y="1165860"/>
            <a:ext cx="35936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600" dirty="0"/>
          </a:p>
        </p:txBody>
      </p:sp>
      <p:sp>
        <p:nvSpPr>
          <p:cNvPr id="58" name="Shape 56"/>
          <p:cNvSpPr/>
          <p:nvPr/>
        </p:nvSpPr>
        <p:spPr>
          <a:xfrm>
            <a:off x="34290" y="1344168"/>
            <a:ext cx="658368" cy="390906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59" name="Text 57"/>
          <p:cNvSpPr/>
          <p:nvPr/>
        </p:nvSpPr>
        <p:spPr>
          <a:xfrm>
            <a:off x="34290" y="1344168"/>
            <a:ext cx="658368" cy="3909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1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Cohort 1</a:t>
            </a:r>
            <a:endParaRPr lang="en-US" sz="713" dirty="0"/>
          </a:p>
        </p:txBody>
      </p:sp>
      <p:sp>
        <p:nvSpPr>
          <p:cNvPr id="60" name="Shape 58"/>
          <p:cNvSpPr/>
          <p:nvPr/>
        </p:nvSpPr>
        <p:spPr>
          <a:xfrm>
            <a:off x="34290" y="1735074"/>
            <a:ext cx="658368" cy="390906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61" name="Text 59"/>
          <p:cNvSpPr/>
          <p:nvPr/>
        </p:nvSpPr>
        <p:spPr>
          <a:xfrm>
            <a:off x="34290" y="1735074"/>
            <a:ext cx="658368" cy="3909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1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Cohort 2</a:t>
            </a:r>
            <a:endParaRPr lang="en-US" sz="713" dirty="0"/>
          </a:p>
        </p:txBody>
      </p:sp>
      <p:sp>
        <p:nvSpPr>
          <p:cNvPr id="62" name="Shape 60"/>
          <p:cNvSpPr/>
          <p:nvPr/>
        </p:nvSpPr>
        <p:spPr>
          <a:xfrm>
            <a:off x="34290" y="2125980"/>
            <a:ext cx="658368" cy="390906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63" name="Text 61"/>
          <p:cNvSpPr/>
          <p:nvPr/>
        </p:nvSpPr>
        <p:spPr>
          <a:xfrm>
            <a:off x="34290" y="2125980"/>
            <a:ext cx="658368" cy="3909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1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Cohort 3</a:t>
            </a:r>
            <a:endParaRPr lang="en-US" sz="713" dirty="0"/>
          </a:p>
        </p:txBody>
      </p:sp>
      <p:sp>
        <p:nvSpPr>
          <p:cNvPr id="64" name="Shape 62"/>
          <p:cNvSpPr/>
          <p:nvPr/>
        </p:nvSpPr>
        <p:spPr>
          <a:xfrm>
            <a:off x="34290" y="2516886"/>
            <a:ext cx="658368" cy="390906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65" name="Text 63"/>
          <p:cNvSpPr/>
          <p:nvPr/>
        </p:nvSpPr>
        <p:spPr>
          <a:xfrm>
            <a:off x="34290" y="2516886"/>
            <a:ext cx="658368" cy="3909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1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Cohort 4</a:t>
            </a:r>
            <a:endParaRPr lang="en-US" sz="713" dirty="0"/>
          </a:p>
        </p:txBody>
      </p:sp>
      <p:sp>
        <p:nvSpPr>
          <p:cNvPr id="66" name="Shape 64"/>
          <p:cNvSpPr/>
          <p:nvPr/>
        </p:nvSpPr>
        <p:spPr>
          <a:xfrm>
            <a:off x="720090" y="1344168"/>
            <a:ext cx="1078078" cy="390906"/>
          </a:xfrm>
          <a:prstGeom prst="rect">
            <a:avLst/>
          </a:prstGeom>
          <a:solidFill>
            <a:srgbClr val="F1F4F8"/>
          </a:solidFill>
          <a:ln w="508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67" name="Shape 65"/>
          <p:cNvSpPr/>
          <p:nvPr/>
        </p:nvSpPr>
        <p:spPr>
          <a:xfrm>
            <a:off x="1798168" y="1344168"/>
            <a:ext cx="359360" cy="390906"/>
          </a:xfrm>
          <a:prstGeom prst="rect">
            <a:avLst/>
          </a:prstGeom>
          <a:solidFill>
            <a:srgbClr val="FFF3D6"/>
          </a:solidFill>
          <a:ln w="1524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68" name="Text 66"/>
          <p:cNvSpPr/>
          <p:nvPr/>
        </p:nvSpPr>
        <p:spPr>
          <a:xfrm>
            <a:off x="1798168" y="1344168"/>
            <a:ext cx="359360" cy="3909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8" b="1" dirty="0">
                <a:solidFill>
                  <a:srgbClr val="8B5E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</a:t>
            </a:r>
            <a:endParaRPr lang="en-US" sz="488" dirty="0"/>
          </a:p>
          <a:p>
            <a:pPr algn="ctr"/>
            <a:r>
              <a:rPr lang="en-US" sz="488" b="1" dirty="0">
                <a:solidFill>
                  <a:srgbClr val="8B5E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Impl.</a:t>
            </a:r>
            <a:endParaRPr lang="en-US" sz="488" dirty="0"/>
          </a:p>
        </p:txBody>
      </p:sp>
      <p:sp>
        <p:nvSpPr>
          <p:cNvPr id="69" name="Shape 67"/>
          <p:cNvSpPr/>
          <p:nvPr/>
        </p:nvSpPr>
        <p:spPr>
          <a:xfrm>
            <a:off x="2157527" y="1344168"/>
            <a:ext cx="1796796" cy="390906"/>
          </a:xfrm>
          <a:prstGeom prst="rect">
            <a:avLst/>
          </a:prstGeom>
          <a:solidFill>
            <a:srgbClr val="2D7D46"/>
          </a:solidFill>
          <a:ln w="6350">
            <a:solidFill>
              <a:srgbClr val="1F603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70" name="Text 68"/>
          <p:cNvSpPr/>
          <p:nvPr/>
        </p:nvSpPr>
        <p:spPr>
          <a:xfrm>
            <a:off x="2157527" y="1344168"/>
            <a:ext cx="1796796" cy="3909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7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Implementation</a:t>
            </a:r>
            <a:endParaRPr lang="en-US" sz="675" dirty="0"/>
          </a:p>
        </p:txBody>
      </p:sp>
      <p:sp>
        <p:nvSpPr>
          <p:cNvPr id="71" name="Shape 69"/>
          <p:cNvSpPr/>
          <p:nvPr/>
        </p:nvSpPr>
        <p:spPr>
          <a:xfrm>
            <a:off x="3954323" y="1344168"/>
            <a:ext cx="1796796" cy="390906"/>
          </a:xfrm>
          <a:prstGeom prst="rect">
            <a:avLst/>
          </a:prstGeom>
          <a:solidFill>
            <a:srgbClr val="1D9E75"/>
          </a:solidFill>
          <a:ln w="6350">
            <a:solidFill>
              <a:srgbClr val="0D6A5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72" name="Text 70"/>
          <p:cNvSpPr/>
          <p:nvPr/>
        </p:nvSpPr>
        <p:spPr>
          <a:xfrm>
            <a:off x="3954323" y="1344168"/>
            <a:ext cx="1796796" cy="3909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7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Sustainment</a:t>
            </a:r>
            <a:endParaRPr lang="en-US" sz="675" dirty="0"/>
          </a:p>
        </p:txBody>
      </p:sp>
      <p:sp>
        <p:nvSpPr>
          <p:cNvPr id="73" name="Shape 71"/>
          <p:cNvSpPr/>
          <p:nvPr/>
        </p:nvSpPr>
        <p:spPr>
          <a:xfrm>
            <a:off x="5751118" y="1344168"/>
            <a:ext cx="2156156" cy="390906"/>
          </a:xfrm>
          <a:prstGeom prst="rect">
            <a:avLst/>
          </a:prstGeom>
          <a:solidFill>
            <a:srgbClr val="F1F4F8"/>
          </a:solidFill>
          <a:ln w="508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74" name="Shape 72"/>
          <p:cNvSpPr/>
          <p:nvPr/>
        </p:nvSpPr>
        <p:spPr>
          <a:xfrm>
            <a:off x="720090" y="1735074"/>
            <a:ext cx="1437437" cy="390906"/>
          </a:xfrm>
          <a:prstGeom prst="rect">
            <a:avLst/>
          </a:prstGeom>
          <a:solidFill>
            <a:srgbClr val="F1F4F8"/>
          </a:solidFill>
          <a:ln w="508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75" name="Shape 73"/>
          <p:cNvSpPr/>
          <p:nvPr/>
        </p:nvSpPr>
        <p:spPr>
          <a:xfrm>
            <a:off x="2157526" y="1735074"/>
            <a:ext cx="359360" cy="390906"/>
          </a:xfrm>
          <a:prstGeom prst="rect">
            <a:avLst/>
          </a:prstGeom>
          <a:solidFill>
            <a:srgbClr val="FFF3D6"/>
          </a:solidFill>
          <a:ln w="1524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76" name="Text 74"/>
          <p:cNvSpPr/>
          <p:nvPr/>
        </p:nvSpPr>
        <p:spPr>
          <a:xfrm>
            <a:off x="2157526" y="1735074"/>
            <a:ext cx="359360" cy="3909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8" b="1" dirty="0">
                <a:solidFill>
                  <a:srgbClr val="8B5E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</a:t>
            </a:r>
            <a:endParaRPr lang="en-US" sz="488" dirty="0"/>
          </a:p>
          <a:p>
            <a:pPr algn="ctr"/>
            <a:r>
              <a:rPr lang="en-US" sz="488" b="1" dirty="0">
                <a:solidFill>
                  <a:srgbClr val="8B5E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Impl.</a:t>
            </a:r>
            <a:endParaRPr lang="en-US" sz="488" dirty="0"/>
          </a:p>
        </p:txBody>
      </p:sp>
      <p:sp>
        <p:nvSpPr>
          <p:cNvPr id="77" name="Shape 75"/>
          <p:cNvSpPr/>
          <p:nvPr/>
        </p:nvSpPr>
        <p:spPr>
          <a:xfrm>
            <a:off x="2516886" y="1735074"/>
            <a:ext cx="1796796" cy="390906"/>
          </a:xfrm>
          <a:prstGeom prst="rect">
            <a:avLst/>
          </a:prstGeom>
          <a:solidFill>
            <a:srgbClr val="2D7D46"/>
          </a:solidFill>
          <a:ln w="6350">
            <a:solidFill>
              <a:srgbClr val="1F603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78" name="Text 76"/>
          <p:cNvSpPr/>
          <p:nvPr/>
        </p:nvSpPr>
        <p:spPr>
          <a:xfrm>
            <a:off x="2516886" y="1735074"/>
            <a:ext cx="1796796" cy="3909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7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Implementation</a:t>
            </a:r>
            <a:endParaRPr lang="en-US" sz="675" dirty="0"/>
          </a:p>
        </p:txBody>
      </p:sp>
      <p:sp>
        <p:nvSpPr>
          <p:cNvPr id="79" name="Shape 77"/>
          <p:cNvSpPr/>
          <p:nvPr/>
        </p:nvSpPr>
        <p:spPr>
          <a:xfrm>
            <a:off x="4313682" y="1735074"/>
            <a:ext cx="1796796" cy="390906"/>
          </a:xfrm>
          <a:prstGeom prst="rect">
            <a:avLst/>
          </a:prstGeom>
          <a:solidFill>
            <a:srgbClr val="1D9E75"/>
          </a:solidFill>
          <a:ln w="6350">
            <a:solidFill>
              <a:srgbClr val="0D6A5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80" name="Text 78"/>
          <p:cNvSpPr/>
          <p:nvPr/>
        </p:nvSpPr>
        <p:spPr>
          <a:xfrm>
            <a:off x="4313682" y="1735074"/>
            <a:ext cx="1796796" cy="3909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7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Sustainment</a:t>
            </a:r>
            <a:endParaRPr lang="en-US" sz="675" dirty="0"/>
          </a:p>
        </p:txBody>
      </p:sp>
      <p:sp>
        <p:nvSpPr>
          <p:cNvPr id="81" name="Shape 79"/>
          <p:cNvSpPr/>
          <p:nvPr/>
        </p:nvSpPr>
        <p:spPr>
          <a:xfrm>
            <a:off x="6110478" y="1735074"/>
            <a:ext cx="1796796" cy="390906"/>
          </a:xfrm>
          <a:prstGeom prst="rect">
            <a:avLst/>
          </a:prstGeom>
          <a:solidFill>
            <a:srgbClr val="F1F4F8"/>
          </a:solidFill>
          <a:ln w="508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82" name="Shape 80"/>
          <p:cNvSpPr/>
          <p:nvPr/>
        </p:nvSpPr>
        <p:spPr>
          <a:xfrm>
            <a:off x="720090" y="2125980"/>
            <a:ext cx="1796796" cy="390906"/>
          </a:xfrm>
          <a:prstGeom prst="rect">
            <a:avLst/>
          </a:prstGeom>
          <a:solidFill>
            <a:srgbClr val="F1F4F8"/>
          </a:solidFill>
          <a:ln w="508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83" name="Shape 81"/>
          <p:cNvSpPr/>
          <p:nvPr/>
        </p:nvSpPr>
        <p:spPr>
          <a:xfrm>
            <a:off x="2516886" y="2125980"/>
            <a:ext cx="359360" cy="390906"/>
          </a:xfrm>
          <a:prstGeom prst="rect">
            <a:avLst/>
          </a:prstGeom>
          <a:solidFill>
            <a:srgbClr val="FFF3D6"/>
          </a:solidFill>
          <a:ln w="1524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84" name="Text 82"/>
          <p:cNvSpPr/>
          <p:nvPr/>
        </p:nvSpPr>
        <p:spPr>
          <a:xfrm>
            <a:off x="2516886" y="2125980"/>
            <a:ext cx="359360" cy="3909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8" b="1" dirty="0">
                <a:solidFill>
                  <a:srgbClr val="8B5E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</a:t>
            </a:r>
            <a:endParaRPr lang="en-US" sz="488" dirty="0"/>
          </a:p>
          <a:p>
            <a:pPr algn="ctr"/>
            <a:r>
              <a:rPr lang="en-US" sz="488" b="1" dirty="0">
                <a:solidFill>
                  <a:srgbClr val="8B5E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Impl.</a:t>
            </a:r>
            <a:endParaRPr lang="en-US" sz="488" dirty="0"/>
          </a:p>
        </p:txBody>
      </p:sp>
      <p:sp>
        <p:nvSpPr>
          <p:cNvPr id="85" name="Shape 83"/>
          <p:cNvSpPr/>
          <p:nvPr/>
        </p:nvSpPr>
        <p:spPr>
          <a:xfrm>
            <a:off x="2876246" y="2125980"/>
            <a:ext cx="1796796" cy="390906"/>
          </a:xfrm>
          <a:prstGeom prst="rect">
            <a:avLst/>
          </a:prstGeom>
          <a:solidFill>
            <a:srgbClr val="2D7D46"/>
          </a:solidFill>
          <a:ln w="6350">
            <a:solidFill>
              <a:srgbClr val="1F603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86" name="Text 84"/>
          <p:cNvSpPr/>
          <p:nvPr/>
        </p:nvSpPr>
        <p:spPr>
          <a:xfrm>
            <a:off x="2876246" y="2125980"/>
            <a:ext cx="1796796" cy="3909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7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Implementation</a:t>
            </a:r>
            <a:endParaRPr lang="en-US" sz="675" dirty="0"/>
          </a:p>
        </p:txBody>
      </p:sp>
      <p:sp>
        <p:nvSpPr>
          <p:cNvPr id="87" name="Shape 85"/>
          <p:cNvSpPr/>
          <p:nvPr/>
        </p:nvSpPr>
        <p:spPr>
          <a:xfrm>
            <a:off x="4673042" y="2125980"/>
            <a:ext cx="1796796" cy="390906"/>
          </a:xfrm>
          <a:prstGeom prst="rect">
            <a:avLst/>
          </a:prstGeom>
          <a:solidFill>
            <a:srgbClr val="1D9E75"/>
          </a:solidFill>
          <a:ln w="6350">
            <a:solidFill>
              <a:srgbClr val="0D6A5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88" name="Text 86"/>
          <p:cNvSpPr/>
          <p:nvPr/>
        </p:nvSpPr>
        <p:spPr>
          <a:xfrm>
            <a:off x="4673042" y="2125980"/>
            <a:ext cx="1796796" cy="3909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7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Sustainment</a:t>
            </a:r>
            <a:endParaRPr lang="en-US" sz="675" dirty="0"/>
          </a:p>
        </p:txBody>
      </p:sp>
      <p:sp>
        <p:nvSpPr>
          <p:cNvPr id="89" name="Shape 87"/>
          <p:cNvSpPr/>
          <p:nvPr/>
        </p:nvSpPr>
        <p:spPr>
          <a:xfrm>
            <a:off x="6469837" y="2125980"/>
            <a:ext cx="1437437" cy="390906"/>
          </a:xfrm>
          <a:prstGeom prst="rect">
            <a:avLst/>
          </a:prstGeom>
          <a:solidFill>
            <a:srgbClr val="F1F4F8"/>
          </a:solidFill>
          <a:ln w="508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90" name="Shape 88"/>
          <p:cNvSpPr/>
          <p:nvPr/>
        </p:nvSpPr>
        <p:spPr>
          <a:xfrm>
            <a:off x="720090" y="2516886"/>
            <a:ext cx="2156156" cy="390906"/>
          </a:xfrm>
          <a:prstGeom prst="rect">
            <a:avLst/>
          </a:prstGeom>
          <a:solidFill>
            <a:srgbClr val="F1F4F8"/>
          </a:solidFill>
          <a:ln w="508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91" name="Shape 89"/>
          <p:cNvSpPr/>
          <p:nvPr/>
        </p:nvSpPr>
        <p:spPr>
          <a:xfrm>
            <a:off x="2876245" y="2516886"/>
            <a:ext cx="359360" cy="390906"/>
          </a:xfrm>
          <a:prstGeom prst="rect">
            <a:avLst/>
          </a:prstGeom>
          <a:solidFill>
            <a:srgbClr val="FFF3D6"/>
          </a:solidFill>
          <a:ln w="1524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92" name="Text 90"/>
          <p:cNvSpPr/>
          <p:nvPr/>
        </p:nvSpPr>
        <p:spPr>
          <a:xfrm>
            <a:off x="2876245" y="2516886"/>
            <a:ext cx="359360" cy="3909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8" b="1" dirty="0">
                <a:solidFill>
                  <a:srgbClr val="8B5E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</a:t>
            </a:r>
            <a:endParaRPr lang="en-US" sz="488" dirty="0"/>
          </a:p>
          <a:p>
            <a:pPr algn="ctr"/>
            <a:r>
              <a:rPr lang="en-US" sz="488" b="1" dirty="0">
                <a:solidFill>
                  <a:srgbClr val="8B5E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Impl.</a:t>
            </a:r>
            <a:endParaRPr lang="en-US" sz="488" dirty="0"/>
          </a:p>
        </p:txBody>
      </p:sp>
      <p:sp>
        <p:nvSpPr>
          <p:cNvPr id="93" name="Shape 91"/>
          <p:cNvSpPr/>
          <p:nvPr/>
        </p:nvSpPr>
        <p:spPr>
          <a:xfrm>
            <a:off x="3235604" y="2516886"/>
            <a:ext cx="1796796" cy="390906"/>
          </a:xfrm>
          <a:prstGeom prst="rect">
            <a:avLst/>
          </a:prstGeom>
          <a:solidFill>
            <a:srgbClr val="2D7D46"/>
          </a:solidFill>
          <a:ln w="6350">
            <a:solidFill>
              <a:srgbClr val="1F603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94" name="Text 92"/>
          <p:cNvSpPr/>
          <p:nvPr/>
        </p:nvSpPr>
        <p:spPr>
          <a:xfrm>
            <a:off x="3235604" y="2516886"/>
            <a:ext cx="1796796" cy="3909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7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Implementation</a:t>
            </a:r>
            <a:endParaRPr lang="en-US" sz="675" dirty="0"/>
          </a:p>
        </p:txBody>
      </p:sp>
      <p:sp>
        <p:nvSpPr>
          <p:cNvPr id="95" name="Shape 93"/>
          <p:cNvSpPr/>
          <p:nvPr/>
        </p:nvSpPr>
        <p:spPr>
          <a:xfrm>
            <a:off x="5032400" y="2516886"/>
            <a:ext cx="1796796" cy="390906"/>
          </a:xfrm>
          <a:prstGeom prst="rect">
            <a:avLst/>
          </a:prstGeom>
          <a:solidFill>
            <a:srgbClr val="1D9E75"/>
          </a:solidFill>
          <a:ln w="6350">
            <a:solidFill>
              <a:srgbClr val="0D6A5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96" name="Text 94"/>
          <p:cNvSpPr/>
          <p:nvPr/>
        </p:nvSpPr>
        <p:spPr>
          <a:xfrm>
            <a:off x="5032400" y="2516886"/>
            <a:ext cx="1796796" cy="3909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7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Sustainment</a:t>
            </a:r>
            <a:endParaRPr lang="en-US" sz="675" dirty="0"/>
          </a:p>
        </p:txBody>
      </p:sp>
      <p:sp>
        <p:nvSpPr>
          <p:cNvPr id="97" name="Shape 95"/>
          <p:cNvSpPr/>
          <p:nvPr/>
        </p:nvSpPr>
        <p:spPr>
          <a:xfrm>
            <a:off x="6829197" y="2516886"/>
            <a:ext cx="1078078" cy="390906"/>
          </a:xfrm>
          <a:prstGeom prst="rect">
            <a:avLst/>
          </a:prstGeom>
          <a:solidFill>
            <a:srgbClr val="F1F4F8"/>
          </a:solidFill>
          <a:ln w="508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98" name="Shape 96"/>
          <p:cNvSpPr/>
          <p:nvPr/>
        </p:nvSpPr>
        <p:spPr>
          <a:xfrm>
            <a:off x="1618488" y="1344168"/>
            <a:ext cx="0" cy="1563624"/>
          </a:xfrm>
          <a:prstGeom prst="line">
            <a:avLst/>
          </a:prstGeom>
          <a:noFill/>
          <a:ln w="10160">
            <a:solidFill>
              <a:srgbClr val="F5C842"/>
            </a:solidFill>
            <a:prstDash val="dash"/>
          </a:ln>
        </p:spPr>
        <p:txBody>
          <a:bodyPr/>
          <a:lstStyle/>
          <a:p>
            <a:endParaRPr lang="en-US" sz="1350"/>
          </a:p>
        </p:txBody>
      </p:sp>
      <p:sp>
        <p:nvSpPr>
          <p:cNvPr id="99" name="Shape 97"/>
          <p:cNvSpPr/>
          <p:nvPr/>
        </p:nvSpPr>
        <p:spPr>
          <a:xfrm>
            <a:off x="1529334" y="939546"/>
            <a:ext cx="178308" cy="150876"/>
          </a:xfrm>
          <a:prstGeom prst="ellipse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00" name="Text 98"/>
          <p:cNvSpPr/>
          <p:nvPr/>
        </p:nvSpPr>
        <p:spPr>
          <a:xfrm>
            <a:off x="1508760" y="939546"/>
            <a:ext cx="219456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</a:t>
            </a:r>
            <a:endParaRPr lang="en-US" sz="525" dirty="0"/>
          </a:p>
        </p:txBody>
      </p:sp>
      <p:sp>
        <p:nvSpPr>
          <p:cNvPr id="101" name="Shape 99"/>
          <p:cNvSpPr/>
          <p:nvPr/>
        </p:nvSpPr>
        <p:spPr>
          <a:xfrm>
            <a:off x="3415284" y="1344168"/>
            <a:ext cx="0" cy="1563624"/>
          </a:xfrm>
          <a:prstGeom prst="line">
            <a:avLst/>
          </a:prstGeom>
          <a:noFill/>
          <a:ln w="10160">
            <a:solidFill>
              <a:srgbClr val="F5C842"/>
            </a:solidFill>
            <a:prstDash val="dash"/>
          </a:ln>
        </p:spPr>
        <p:txBody>
          <a:bodyPr/>
          <a:lstStyle/>
          <a:p>
            <a:endParaRPr lang="en-US" sz="1350"/>
          </a:p>
        </p:txBody>
      </p:sp>
      <p:sp>
        <p:nvSpPr>
          <p:cNvPr id="102" name="Shape 100"/>
          <p:cNvSpPr/>
          <p:nvPr/>
        </p:nvSpPr>
        <p:spPr>
          <a:xfrm>
            <a:off x="3326130" y="939546"/>
            <a:ext cx="178308" cy="150876"/>
          </a:xfrm>
          <a:prstGeom prst="ellipse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03" name="Text 101"/>
          <p:cNvSpPr/>
          <p:nvPr/>
        </p:nvSpPr>
        <p:spPr>
          <a:xfrm>
            <a:off x="3305556" y="939546"/>
            <a:ext cx="219456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T1</a:t>
            </a:r>
            <a:endParaRPr lang="en-US" sz="525" dirty="0"/>
          </a:p>
        </p:txBody>
      </p:sp>
      <p:sp>
        <p:nvSpPr>
          <p:cNvPr id="104" name="Shape 102"/>
          <p:cNvSpPr/>
          <p:nvPr/>
        </p:nvSpPr>
        <p:spPr>
          <a:xfrm>
            <a:off x="4852721" y="1344168"/>
            <a:ext cx="0" cy="1563624"/>
          </a:xfrm>
          <a:prstGeom prst="line">
            <a:avLst/>
          </a:prstGeom>
          <a:noFill/>
          <a:ln w="10160">
            <a:solidFill>
              <a:srgbClr val="F5C842"/>
            </a:solidFill>
            <a:prstDash val="dash"/>
          </a:ln>
        </p:spPr>
        <p:txBody>
          <a:bodyPr/>
          <a:lstStyle/>
          <a:p>
            <a:endParaRPr lang="en-US" sz="1350"/>
          </a:p>
        </p:txBody>
      </p:sp>
      <p:sp>
        <p:nvSpPr>
          <p:cNvPr id="105" name="Shape 103"/>
          <p:cNvSpPr/>
          <p:nvPr/>
        </p:nvSpPr>
        <p:spPr>
          <a:xfrm>
            <a:off x="4763567" y="939546"/>
            <a:ext cx="178308" cy="150876"/>
          </a:xfrm>
          <a:prstGeom prst="ellipse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06" name="Text 104"/>
          <p:cNvSpPr/>
          <p:nvPr/>
        </p:nvSpPr>
        <p:spPr>
          <a:xfrm>
            <a:off x="4742993" y="939546"/>
            <a:ext cx="219456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T2</a:t>
            </a:r>
            <a:endParaRPr lang="en-US" sz="525" dirty="0"/>
          </a:p>
        </p:txBody>
      </p:sp>
      <p:sp>
        <p:nvSpPr>
          <p:cNvPr id="107" name="Shape 105"/>
          <p:cNvSpPr/>
          <p:nvPr/>
        </p:nvSpPr>
        <p:spPr>
          <a:xfrm>
            <a:off x="6290158" y="1344168"/>
            <a:ext cx="0" cy="1563624"/>
          </a:xfrm>
          <a:prstGeom prst="line">
            <a:avLst/>
          </a:prstGeom>
          <a:noFill/>
          <a:ln w="10160">
            <a:solidFill>
              <a:srgbClr val="F5C842"/>
            </a:solidFill>
            <a:prstDash val="dash"/>
          </a:ln>
        </p:spPr>
        <p:txBody>
          <a:bodyPr/>
          <a:lstStyle/>
          <a:p>
            <a:endParaRPr lang="en-US" sz="1350"/>
          </a:p>
        </p:txBody>
      </p:sp>
      <p:sp>
        <p:nvSpPr>
          <p:cNvPr id="108" name="Shape 106"/>
          <p:cNvSpPr/>
          <p:nvPr/>
        </p:nvSpPr>
        <p:spPr>
          <a:xfrm>
            <a:off x="6201004" y="939546"/>
            <a:ext cx="178308" cy="150876"/>
          </a:xfrm>
          <a:prstGeom prst="ellipse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09" name="Text 107"/>
          <p:cNvSpPr/>
          <p:nvPr/>
        </p:nvSpPr>
        <p:spPr>
          <a:xfrm>
            <a:off x="6180430" y="939546"/>
            <a:ext cx="219456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T3</a:t>
            </a:r>
            <a:endParaRPr lang="en-US" sz="525" dirty="0"/>
          </a:p>
        </p:txBody>
      </p:sp>
      <p:sp>
        <p:nvSpPr>
          <p:cNvPr id="110" name="Shape 108"/>
          <p:cNvSpPr/>
          <p:nvPr/>
        </p:nvSpPr>
        <p:spPr>
          <a:xfrm>
            <a:off x="7727594" y="1344168"/>
            <a:ext cx="0" cy="1563624"/>
          </a:xfrm>
          <a:prstGeom prst="line">
            <a:avLst/>
          </a:prstGeom>
          <a:noFill/>
          <a:ln w="10160">
            <a:solidFill>
              <a:srgbClr val="F5C842"/>
            </a:solidFill>
            <a:prstDash val="dash"/>
          </a:ln>
        </p:spPr>
        <p:txBody>
          <a:bodyPr/>
          <a:lstStyle/>
          <a:p>
            <a:endParaRPr lang="en-US" sz="1350"/>
          </a:p>
        </p:txBody>
      </p:sp>
      <p:sp>
        <p:nvSpPr>
          <p:cNvPr id="111" name="Shape 109"/>
          <p:cNvSpPr/>
          <p:nvPr/>
        </p:nvSpPr>
        <p:spPr>
          <a:xfrm>
            <a:off x="7638440" y="939546"/>
            <a:ext cx="178308" cy="150876"/>
          </a:xfrm>
          <a:prstGeom prst="ellipse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12" name="Text 110"/>
          <p:cNvSpPr/>
          <p:nvPr/>
        </p:nvSpPr>
        <p:spPr>
          <a:xfrm>
            <a:off x="7617866" y="939546"/>
            <a:ext cx="219456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T4</a:t>
            </a:r>
            <a:endParaRPr lang="en-US" sz="525" dirty="0"/>
          </a:p>
        </p:txBody>
      </p:sp>
      <p:sp>
        <p:nvSpPr>
          <p:cNvPr id="113" name="Shape 111"/>
          <p:cNvSpPr/>
          <p:nvPr/>
        </p:nvSpPr>
        <p:spPr>
          <a:xfrm>
            <a:off x="2157527" y="946404"/>
            <a:ext cx="0" cy="1961388"/>
          </a:xfrm>
          <a:prstGeom prst="line">
            <a:avLst/>
          </a:prstGeom>
          <a:noFill/>
          <a:ln w="10160">
            <a:solidFill>
              <a:srgbClr val="8090A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14" name="Shape 112"/>
          <p:cNvSpPr/>
          <p:nvPr/>
        </p:nvSpPr>
        <p:spPr>
          <a:xfrm>
            <a:off x="3594964" y="946404"/>
            <a:ext cx="0" cy="1961388"/>
          </a:xfrm>
          <a:prstGeom prst="line">
            <a:avLst/>
          </a:prstGeom>
          <a:noFill/>
          <a:ln w="10160">
            <a:solidFill>
              <a:srgbClr val="8090A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15" name="Shape 113"/>
          <p:cNvSpPr/>
          <p:nvPr/>
        </p:nvSpPr>
        <p:spPr>
          <a:xfrm>
            <a:off x="5032400" y="946404"/>
            <a:ext cx="0" cy="1961388"/>
          </a:xfrm>
          <a:prstGeom prst="line">
            <a:avLst/>
          </a:prstGeom>
          <a:noFill/>
          <a:ln w="10160">
            <a:solidFill>
              <a:srgbClr val="8090A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16" name="Shape 114"/>
          <p:cNvSpPr/>
          <p:nvPr/>
        </p:nvSpPr>
        <p:spPr>
          <a:xfrm>
            <a:off x="6469838" y="946404"/>
            <a:ext cx="0" cy="1961388"/>
          </a:xfrm>
          <a:prstGeom prst="line">
            <a:avLst/>
          </a:prstGeom>
          <a:noFill/>
          <a:ln w="10160">
            <a:solidFill>
              <a:srgbClr val="8090A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17" name="Shape 115"/>
          <p:cNvSpPr/>
          <p:nvPr/>
        </p:nvSpPr>
        <p:spPr>
          <a:xfrm>
            <a:off x="1808647" y="1368446"/>
            <a:ext cx="137160" cy="116586"/>
          </a:xfrm>
          <a:prstGeom prst="ellipse">
            <a:avLst/>
          </a:prstGeom>
          <a:solidFill>
            <a:srgbClr val="1A7F8E"/>
          </a:solidFill>
          <a:ln w="12700">
            <a:solidFill>
              <a:srgbClr val="1A7F8E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18" name="Text 116"/>
          <p:cNvSpPr/>
          <p:nvPr/>
        </p:nvSpPr>
        <p:spPr>
          <a:xfrm>
            <a:off x="1808647" y="1368446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R</a:t>
            </a:r>
            <a:endParaRPr lang="en-US" sz="525" dirty="0"/>
          </a:p>
        </p:txBody>
      </p:sp>
      <p:sp>
        <p:nvSpPr>
          <p:cNvPr id="119" name="Shape 117"/>
          <p:cNvSpPr/>
          <p:nvPr/>
        </p:nvSpPr>
        <p:spPr>
          <a:xfrm>
            <a:off x="1988327" y="1368446"/>
            <a:ext cx="137160" cy="116586"/>
          </a:xfrm>
          <a:prstGeom prst="ellipse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20" name="Text 118"/>
          <p:cNvSpPr/>
          <p:nvPr/>
        </p:nvSpPr>
        <p:spPr>
          <a:xfrm>
            <a:off x="1988327" y="1368446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T</a:t>
            </a:r>
            <a:endParaRPr lang="en-US" sz="525" dirty="0"/>
          </a:p>
        </p:txBody>
      </p:sp>
      <p:sp>
        <p:nvSpPr>
          <p:cNvPr id="121" name="Text 119"/>
          <p:cNvSpPr/>
          <p:nvPr/>
        </p:nvSpPr>
        <p:spPr>
          <a:xfrm>
            <a:off x="1790350" y="1563899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7D46"/>
                </a:solidFill>
              </a:rPr>
              <a:t>◆</a:t>
            </a:r>
            <a:endParaRPr lang="en-US" sz="825" dirty="0"/>
          </a:p>
        </p:txBody>
      </p:sp>
      <p:sp>
        <p:nvSpPr>
          <p:cNvPr id="122" name="Text 120"/>
          <p:cNvSpPr/>
          <p:nvPr/>
        </p:nvSpPr>
        <p:spPr>
          <a:xfrm>
            <a:off x="1890970" y="1563899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123" name="Text 121"/>
          <p:cNvSpPr/>
          <p:nvPr/>
        </p:nvSpPr>
        <p:spPr>
          <a:xfrm>
            <a:off x="1995185" y="1563899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★</a:t>
            </a:r>
            <a:endParaRPr lang="en-US" sz="825" dirty="0"/>
          </a:p>
        </p:txBody>
      </p:sp>
      <p:sp>
        <p:nvSpPr>
          <p:cNvPr id="124" name="Text 122"/>
          <p:cNvSpPr/>
          <p:nvPr/>
        </p:nvSpPr>
        <p:spPr>
          <a:xfrm>
            <a:off x="2167677" y="1477899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▲</a:t>
            </a:r>
            <a:endParaRPr lang="en-US" sz="825" dirty="0"/>
          </a:p>
        </p:txBody>
      </p:sp>
      <p:sp>
        <p:nvSpPr>
          <p:cNvPr id="125" name="Shape 123"/>
          <p:cNvSpPr/>
          <p:nvPr/>
        </p:nvSpPr>
        <p:spPr>
          <a:xfrm>
            <a:off x="2322530" y="1368446"/>
            <a:ext cx="137160" cy="116586"/>
          </a:xfrm>
          <a:prstGeom prst="ellipse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26" name="Text 124"/>
          <p:cNvSpPr/>
          <p:nvPr/>
        </p:nvSpPr>
        <p:spPr>
          <a:xfrm>
            <a:off x="2322530" y="1368446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+</a:t>
            </a:r>
            <a:endParaRPr lang="en-US" sz="525" dirty="0"/>
          </a:p>
        </p:txBody>
      </p:sp>
      <p:sp>
        <p:nvSpPr>
          <p:cNvPr id="127" name="Shape 125"/>
          <p:cNvSpPr/>
          <p:nvPr/>
        </p:nvSpPr>
        <p:spPr>
          <a:xfrm>
            <a:off x="2394402" y="1368446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28" name="Text 126"/>
          <p:cNvSpPr/>
          <p:nvPr/>
        </p:nvSpPr>
        <p:spPr>
          <a:xfrm>
            <a:off x="2394402" y="1368446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129" name="Shape 127"/>
          <p:cNvSpPr/>
          <p:nvPr/>
        </p:nvSpPr>
        <p:spPr>
          <a:xfrm>
            <a:off x="2987345" y="1368446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30" name="Text 128"/>
          <p:cNvSpPr/>
          <p:nvPr/>
        </p:nvSpPr>
        <p:spPr>
          <a:xfrm>
            <a:off x="2987345" y="1368446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131" name="Text 129"/>
          <p:cNvSpPr/>
          <p:nvPr/>
        </p:nvSpPr>
        <p:spPr>
          <a:xfrm>
            <a:off x="2893583" y="1575626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132" name="Text 130"/>
          <p:cNvSpPr/>
          <p:nvPr/>
        </p:nvSpPr>
        <p:spPr>
          <a:xfrm>
            <a:off x="3048107" y="1575626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★</a:t>
            </a:r>
            <a:endParaRPr lang="en-US" sz="825" dirty="0"/>
          </a:p>
        </p:txBody>
      </p:sp>
      <p:sp>
        <p:nvSpPr>
          <p:cNvPr id="133" name="Shape 131"/>
          <p:cNvSpPr/>
          <p:nvPr/>
        </p:nvSpPr>
        <p:spPr>
          <a:xfrm>
            <a:off x="3616223" y="1368446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34" name="Text 132"/>
          <p:cNvSpPr/>
          <p:nvPr/>
        </p:nvSpPr>
        <p:spPr>
          <a:xfrm>
            <a:off x="3616223" y="1368446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136" name="Text 134"/>
          <p:cNvSpPr/>
          <p:nvPr/>
        </p:nvSpPr>
        <p:spPr>
          <a:xfrm>
            <a:off x="3964802" y="1368446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525" dirty="0"/>
          </a:p>
        </p:txBody>
      </p:sp>
      <p:sp>
        <p:nvSpPr>
          <p:cNvPr id="137" name="Text 135"/>
          <p:cNvSpPr/>
          <p:nvPr/>
        </p:nvSpPr>
        <p:spPr>
          <a:xfrm>
            <a:off x="3766825" y="1563899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138" name="Text 136"/>
          <p:cNvSpPr/>
          <p:nvPr/>
        </p:nvSpPr>
        <p:spPr>
          <a:xfrm>
            <a:off x="4072280" y="1563899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▲</a:t>
            </a:r>
            <a:endParaRPr lang="en-US" sz="825" dirty="0"/>
          </a:p>
        </p:txBody>
      </p:sp>
      <p:sp>
        <p:nvSpPr>
          <p:cNvPr id="139" name="Text 137"/>
          <p:cNvSpPr/>
          <p:nvPr/>
        </p:nvSpPr>
        <p:spPr>
          <a:xfrm>
            <a:off x="4162121" y="1563899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★</a:t>
            </a:r>
            <a:endParaRPr lang="en-US" sz="825" dirty="0"/>
          </a:p>
        </p:txBody>
      </p:sp>
      <p:sp>
        <p:nvSpPr>
          <p:cNvPr id="140" name="Shape 138"/>
          <p:cNvSpPr/>
          <p:nvPr/>
        </p:nvSpPr>
        <p:spPr>
          <a:xfrm>
            <a:off x="4784141" y="1368446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41" name="Text 139"/>
          <p:cNvSpPr/>
          <p:nvPr/>
        </p:nvSpPr>
        <p:spPr>
          <a:xfrm>
            <a:off x="4784141" y="1368446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142" name="Text 140"/>
          <p:cNvSpPr/>
          <p:nvPr/>
        </p:nvSpPr>
        <p:spPr>
          <a:xfrm>
            <a:off x="4790999" y="1575626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143" name="Shape 141"/>
          <p:cNvSpPr/>
          <p:nvPr/>
        </p:nvSpPr>
        <p:spPr>
          <a:xfrm>
            <a:off x="5402239" y="1368446"/>
            <a:ext cx="137160" cy="116586"/>
          </a:xfrm>
          <a:prstGeom prst="ellipse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44" name="Text 142"/>
          <p:cNvSpPr/>
          <p:nvPr/>
        </p:nvSpPr>
        <p:spPr>
          <a:xfrm>
            <a:off x="5402239" y="1368446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+</a:t>
            </a:r>
            <a:endParaRPr lang="en-US" sz="525" dirty="0"/>
          </a:p>
        </p:txBody>
      </p:sp>
      <p:sp>
        <p:nvSpPr>
          <p:cNvPr id="145" name="Shape 143"/>
          <p:cNvSpPr/>
          <p:nvPr/>
        </p:nvSpPr>
        <p:spPr>
          <a:xfrm>
            <a:off x="5531608" y="1368446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46" name="Text 144"/>
          <p:cNvSpPr/>
          <p:nvPr/>
        </p:nvSpPr>
        <p:spPr>
          <a:xfrm>
            <a:off x="5531608" y="1368446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147" name="Text 145"/>
          <p:cNvSpPr/>
          <p:nvPr/>
        </p:nvSpPr>
        <p:spPr>
          <a:xfrm>
            <a:off x="5383942" y="1563899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7D46"/>
                </a:solidFill>
              </a:rPr>
              <a:t>◆</a:t>
            </a:r>
            <a:endParaRPr lang="en-US" sz="825" dirty="0"/>
          </a:p>
        </p:txBody>
      </p:sp>
      <p:sp>
        <p:nvSpPr>
          <p:cNvPr id="148" name="Text 146"/>
          <p:cNvSpPr/>
          <p:nvPr/>
        </p:nvSpPr>
        <p:spPr>
          <a:xfrm>
            <a:off x="5480969" y="1563899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149" name="Text 147"/>
          <p:cNvSpPr/>
          <p:nvPr/>
        </p:nvSpPr>
        <p:spPr>
          <a:xfrm>
            <a:off x="5574402" y="1563899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★</a:t>
            </a:r>
            <a:endParaRPr lang="en-US" sz="825" dirty="0"/>
          </a:p>
        </p:txBody>
      </p:sp>
      <p:sp>
        <p:nvSpPr>
          <p:cNvPr id="150" name="Text 148"/>
          <p:cNvSpPr/>
          <p:nvPr/>
        </p:nvSpPr>
        <p:spPr>
          <a:xfrm>
            <a:off x="5646274" y="1563899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▲</a:t>
            </a:r>
            <a:endParaRPr lang="en-US" sz="825" dirty="0"/>
          </a:p>
        </p:txBody>
      </p:sp>
      <p:sp>
        <p:nvSpPr>
          <p:cNvPr id="151" name="Shape 149"/>
          <p:cNvSpPr/>
          <p:nvPr/>
        </p:nvSpPr>
        <p:spPr>
          <a:xfrm>
            <a:off x="2168006" y="1759352"/>
            <a:ext cx="137160" cy="116586"/>
          </a:xfrm>
          <a:prstGeom prst="ellipse">
            <a:avLst/>
          </a:prstGeom>
          <a:solidFill>
            <a:srgbClr val="1A7F8E"/>
          </a:solidFill>
          <a:ln w="12700">
            <a:solidFill>
              <a:srgbClr val="1A7F8E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52" name="Text 150"/>
          <p:cNvSpPr/>
          <p:nvPr/>
        </p:nvSpPr>
        <p:spPr>
          <a:xfrm>
            <a:off x="2168006" y="1759352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R</a:t>
            </a:r>
            <a:endParaRPr lang="en-US" sz="525" dirty="0"/>
          </a:p>
        </p:txBody>
      </p:sp>
      <p:sp>
        <p:nvSpPr>
          <p:cNvPr id="153" name="Shape 151"/>
          <p:cNvSpPr/>
          <p:nvPr/>
        </p:nvSpPr>
        <p:spPr>
          <a:xfrm>
            <a:off x="2347685" y="1759352"/>
            <a:ext cx="137160" cy="116586"/>
          </a:xfrm>
          <a:prstGeom prst="ellipse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54" name="Text 152"/>
          <p:cNvSpPr/>
          <p:nvPr/>
        </p:nvSpPr>
        <p:spPr>
          <a:xfrm>
            <a:off x="2347685" y="1759352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T</a:t>
            </a:r>
            <a:endParaRPr lang="en-US" sz="525" dirty="0"/>
          </a:p>
        </p:txBody>
      </p:sp>
      <p:sp>
        <p:nvSpPr>
          <p:cNvPr id="155" name="Text 153"/>
          <p:cNvSpPr/>
          <p:nvPr/>
        </p:nvSpPr>
        <p:spPr>
          <a:xfrm>
            <a:off x="2149709" y="1954805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7D46"/>
                </a:solidFill>
              </a:rPr>
              <a:t>◆</a:t>
            </a:r>
            <a:endParaRPr lang="en-US" sz="825" dirty="0"/>
          </a:p>
        </p:txBody>
      </p:sp>
      <p:sp>
        <p:nvSpPr>
          <p:cNvPr id="156" name="Text 154"/>
          <p:cNvSpPr/>
          <p:nvPr/>
        </p:nvSpPr>
        <p:spPr>
          <a:xfrm>
            <a:off x="2250329" y="1954805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157" name="Text 155"/>
          <p:cNvSpPr/>
          <p:nvPr/>
        </p:nvSpPr>
        <p:spPr>
          <a:xfrm>
            <a:off x="2354543" y="1954805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★</a:t>
            </a:r>
            <a:endParaRPr lang="en-US" sz="825" dirty="0"/>
          </a:p>
        </p:txBody>
      </p:sp>
      <p:sp>
        <p:nvSpPr>
          <p:cNvPr id="158" name="Text 156"/>
          <p:cNvSpPr/>
          <p:nvPr/>
        </p:nvSpPr>
        <p:spPr>
          <a:xfrm>
            <a:off x="2527036" y="1868805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▲</a:t>
            </a:r>
            <a:endParaRPr lang="en-US" sz="825" dirty="0"/>
          </a:p>
        </p:txBody>
      </p:sp>
      <p:sp>
        <p:nvSpPr>
          <p:cNvPr id="159" name="Shape 157"/>
          <p:cNvSpPr/>
          <p:nvPr/>
        </p:nvSpPr>
        <p:spPr>
          <a:xfrm>
            <a:off x="2681890" y="1759352"/>
            <a:ext cx="137160" cy="116586"/>
          </a:xfrm>
          <a:prstGeom prst="ellipse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60" name="Text 158"/>
          <p:cNvSpPr/>
          <p:nvPr/>
        </p:nvSpPr>
        <p:spPr>
          <a:xfrm>
            <a:off x="2681890" y="1759352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+</a:t>
            </a:r>
            <a:endParaRPr lang="en-US" sz="525" dirty="0"/>
          </a:p>
        </p:txBody>
      </p:sp>
      <p:sp>
        <p:nvSpPr>
          <p:cNvPr id="161" name="Shape 159"/>
          <p:cNvSpPr/>
          <p:nvPr/>
        </p:nvSpPr>
        <p:spPr>
          <a:xfrm>
            <a:off x="2753762" y="1759352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62" name="Text 160"/>
          <p:cNvSpPr/>
          <p:nvPr/>
        </p:nvSpPr>
        <p:spPr>
          <a:xfrm>
            <a:off x="2753762" y="1759352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163" name="Shape 161"/>
          <p:cNvSpPr/>
          <p:nvPr/>
        </p:nvSpPr>
        <p:spPr>
          <a:xfrm>
            <a:off x="3346704" y="1759352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64" name="Text 162"/>
          <p:cNvSpPr/>
          <p:nvPr/>
        </p:nvSpPr>
        <p:spPr>
          <a:xfrm>
            <a:off x="3346704" y="1759352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165" name="Text 163"/>
          <p:cNvSpPr/>
          <p:nvPr/>
        </p:nvSpPr>
        <p:spPr>
          <a:xfrm>
            <a:off x="3252941" y="1966532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166" name="Text 164"/>
          <p:cNvSpPr/>
          <p:nvPr/>
        </p:nvSpPr>
        <p:spPr>
          <a:xfrm>
            <a:off x="3407466" y="1966532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★</a:t>
            </a:r>
            <a:endParaRPr lang="en-US" sz="825" dirty="0"/>
          </a:p>
        </p:txBody>
      </p:sp>
      <p:sp>
        <p:nvSpPr>
          <p:cNvPr id="167" name="Shape 165"/>
          <p:cNvSpPr/>
          <p:nvPr/>
        </p:nvSpPr>
        <p:spPr>
          <a:xfrm>
            <a:off x="3975583" y="1759352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68" name="Text 166"/>
          <p:cNvSpPr/>
          <p:nvPr/>
        </p:nvSpPr>
        <p:spPr>
          <a:xfrm>
            <a:off x="3975583" y="1759352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171" name="Text 169"/>
          <p:cNvSpPr/>
          <p:nvPr/>
        </p:nvSpPr>
        <p:spPr>
          <a:xfrm>
            <a:off x="4126184" y="1954805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172" name="Text 170"/>
          <p:cNvSpPr/>
          <p:nvPr/>
        </p:nvSpPr>
        <p:spPr>
          <a:xfrm>
            <a:off x="4431640" y="1954805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▲</a:t>
            </a:r>
            <a:endParaRPr lang="en-US" sz="825" dirty="0"/>
          </a:p>
        </p:txBody>
      </p:sp>
      <p:sp>
        <p:nvSpPr>
          <p:cNvPr id="173" name="Text 171"/>
          <p:cNvSpPr/>
          <p:nvPr/>
        </p:nvSpPr>
        <p:spPr>
          <a:xfrm>
            <a:off x="4521479" y="1954805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★</a:t>
            </a:r>
            <a:endParaRPr lang="en-US" sz="825" dirty="0"/>
          </a:p>
        </p:txBody>
      </p:sp>
      <p:sp>
        <p:nvSpPr>
          <p:cNvPr id="174" name="Shape 172"/>
          <p:cNvSpPr/>
          <p:nvPr/>
        </p:nvSpPr>
        <p:spPr>
          <a:xfrm>
            <a:off x="5143500" y="1759352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75" name="Text 173"/>
          <p:cNvSpPr/>
          <p:nvPr/>
        </p:nvSpPr>
        <p:spPr>
          <a:xfrm>
            <a:off x="5143500" y="1759352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176" name="Text 174"/>
          <p:cNvSpPr/>
          <p:nvPr/>
        </p:nvSpPr>
        <p:spPr>
          <a:xfrm>
            <a:off x="5150358" y="1966532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177" name="Shape 175"/>
          <p:cNvSpPr/>
          <p:nvPr/>
        </p:nvSpPr>
        <p:spPr>
          <a:xfrm>
            <a:off x="5761598" y="1759352"/>
            <a:ext cx="137160" cy="116586"/>
          </a:xfrm>
          <a:prstGeom prst="ellipse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78" name="Text 176"/>
          <p:cNvSpPr/>
          <p:nvPr/>
        </p:nvSpPr>
        <p:spPr>
          <a:xfrm>
            <a:off x="5761598" y="1759352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+</a:t>
            </a:r>
            <a:endParaRPr lang="en-US" sz="525" dirty="0"/>
          </a:p>
        </p:txBody>
      </p:sp>
      <p:sp>
        <p:nvSpPr>
          <p:cNvPr id="179" name="Shape 177"/>
          <p:cNvSpPr/>
          <p:nvPr/>
        </p:nvSpPr>
        <p:spPr>
          <a:xfrm>
            <a:off x="5890967" y="1759352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80" name="Text 178"/>
          <p:cNvSpPr/>
          <p:nvPr/>
        </p:nvSpPr>
        <p:spPr>
          <a:xfrm>
            <a:off x="5890967" y="1759352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181" name="Text 179"/>
          <p:cNvSpPr/>
          <p:nvPr/>
        </p:nvSpPr>
        <p:spPr>
          <a:xfrm>
            <a:off x="5743301" y="1954805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7D46"/>
                </a:solidFill>
              </a:rPr>
              <a:t>◆</a:t>
            </a:r>
            <a:endParaRPr lang="en-US" sz="825" dirty="0"/>
          </a:p>
        </p:txBody>
      </p:sp>
      <p:sp>
        <p:nvSpPr>
          <p:cNvPr id="182" name="Text 180"/>
          <p:cNvSpPr/>
          <p:nvPr/>
        </p:nvSpPr>
        <p:spPr>
          <a:xfrm>
            <a:off x="5840328" y="1954805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183" name="Text 181"/>
          <p:cNvSpPr/>
          <p:nvPr/>
        </p:nvSpPr>
        <p:spPr>
          <a:xfrm>
            <a:off x="5933761" y="1954805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★</a:t>
            </a:r>
            <a:endParaRPr lang="en-US" sz="825" dirty="0"/>
          </a:p>
        </p:txBody>
      </p:sp>
      <p:sp>
        <p:nvSpPr>
          <p:cNvPr id="184" name="Text 182"/>
          <p:cNvSpPr/>
          <p:nvPr/>
        </p:nvSpPr>
        <p:spPr>
          <a:xfrm>
            <a:off x="6005633" y="1954805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▲</a:t>
            </a:r>
            <a:endParaRPr lang="en-US" sz="825" dirty="0"/>
          </a:p>
        </p:txBody>
      </p:sp>
      <p:sp>
        <p:nvSpPr>
          <p:cNvPr id="185" name="Shape 183"/>
          <p:cNvSpPr/>
          <p:nvPr/>
        </p:nvSpPr>
        <p:spPr>
          <a:xfrm>
            <a:off x="2527365" y="2150258"/>
            <a:ext cx="137160" cy="116586"/>
          </a:xfrm>
          <a:prstGeom prst="ellipse">
            <a:avLst/>
          </a:prstGeom>
          <a:solidFill>
            <a:srgbClr val="1A7F8E"/>
          </a:solidFill>
          <a:ln w="12700">
            <a:solidFill>
              <a:srgbClr val="1A7F8E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86" name="Text 184"/>
          <p:cNvSpPr/>
          <p:nvPr/>
        </p:nvSpPr>
        <p:spPr>
          <a:xfrm>
            <a:off x="2527365" y="2150258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R</a:t>
            </a:r>
            <a:endParaRPr lang="en-US" sz="525" dirty="0"/>
          </a:p>
        </p:txBody>
      </p:sp>
      <p:sp>
        <p:nvSpPr>
          <p:cNvPr id="187" name="Shape 185"/>
          <p:cNvSpPr/>
          <p:nvPr/>
        </p:nvSpPr>
        <p:spPr>
          <a:xfrm>
            <a:off x="2707045" y="2150258"/>
            <a:ext cx="137160" cy="116586"/>
          </a:xfrm>
          <a:prstGeom prst="ellipse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88" name="Text 186"/>
          <p:cNvSpPr/>
          <p:nvPr/>
        </p:nvSpPr>
        <p:spPr>
          <a:xfrm>
            <a:off x="2707045" y="2150258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T</a:t>
            </a:r>
            <a:endParaRPr lang="en-US" sz="525" dirty="0"/>
          </a:p>
        </p:txBody>
      </p:sp>
      <p:sp>
        <p:nvSpPr>
          <p:cNvPr id="189" name="Text 187"/>
          <p:cNvSpPr/>
          <p:nvPr/>
        </p:nvSpPr>
        <p:spPr>
          <a:xfrm>
            <a:off x="2509068" y="2345711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7D46"/>
                </a:solidFill>
              </a:rPr>
              <a:t>◆</a:t>
            </a:r>
            <a:endParaRPr lang="en-US" sz="825" dirty="0"/>
          </a:p>
        </p:txBody>
      </p:sp>
      <p:sp>
        <p:nvSpPr>
          <p:cNvPr id="190" name="Text 188"/>
          <p:cNvSpPr/>
          <p:nvPr/>
        </p:nvSpPr>
        <p:spPr>
          <a:xfrm>
            <a:off x="2609689" y="2345711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191" name="Text 189"/>
          <p:cNvSpPr/>
          <p:nvPr/>
        </p:nvSpPr>
        <p:spPr>
          <a:xfrm>
            <a:off x="2713903" y="2345711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★</a:t>
            </a:r>
            <a:endParaRPr lang="en-US" sz="825" dirty="0"/>
          </a:p>
        </p:txBody>
      </p:sp>
      <p:sp>
        <p:nvSpPr>
          <p:cNvPr id="192" name="Text 190"/>
          <p:cNvSpPr/>
          <p:nvPr/>
        </p:nvSpPr>
        <p:spPr>
          <a:xfrm>
            <a:off x="2886395" y="2259711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▲</a:t>
            </a:r>
            <a:endParaRPr lang="en-US" sz="825" dirty="0"/>
          </a:p>
        </p:txBody>
      </p:sp>
      <p:sp>
        <p:nvSpPr>
          <p:cNvPr id="193" name="Shape 191"/>
          <p:cNvSpPr/>
          <p:nvPr/>
        </p:nvSpPr>
        <p:spPr>
          <a:xfrm>
            <a:off x="3041249" y="2150258"/>
            <a:ext cx="137160" cy="116586"/>
          </a:xfrm>
          <a:prstGeom prst="ellipse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94" name="Text 192"/>
          <p:cNvSpPr/>
          <p:nvPr/>
        </p:nvSpPr>
        <p:spPr>
          <a:xfrm>
            <a:off x="3041249" y="2150258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+</a:t>
            </a:r>
            <a:endParaRPr lang="en-US" sz="525" dirty="0"/>
          </a:p>
        </p:txBody>
      </p:sp>
      <p:sp>
        <p:nvSpPr>
          <p:cNvPr id="195" name="Shape 193"/>
          <p:cNvSpPr/>
          <p:nvPr/>
        </p:nvSpPr>
        <p:spPr>
          <a:xfrm>
            <a:off x="3113120" y="2150258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96" name="Text 194"/>
          <p:cNvSpPr/>
          <p:nvPr/>
        </p:nvSpPr>
        <p:spPr>
          <a:xfrm>
            <a:off x="3113120" y="2150258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197" name="Shape 195"/>
          <p:cNvSpPr/>
          <p:nvPr/>
        </p:nvSpPr>
        <p:spPr>
          <a:xfrm>
            <a:off x="3706064" y="2150258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98" name="Text 196"/>
          <p:cNvSpPr/>
          <p:nvPr/>
        </p:nvSpPr>
        <p:spPr>
          <a:xfrm>
            <a:off x="3706064" y="2150258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199" name="Text 197"/>
          <p:cNvSpPr/>
          <p:nvPr/>
        </p:nvSpPr>
        <p:spPr>
          <a:xfrm>
            <a:off x="3612301" y="2357438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200" name="Text 198"/>
          <p:cNvSpPr/>
          <p:nvPr/>
        </p:nvSpPr>
        <p:spPr>
          <a:xfrm>
            <a:off x="3766825" y="2357438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★</a:t>
            </a:r>
            <a:endParaRPr lang="en-US" sz="825" dirty="0"/>
          </a:p>
        </p:txBody>
      </p:sp>
      <p:sp>
        <p:nvSpPr>
          <p:cNvPr id="201" name="Shape 199"/>
          <p:cNvSpPr/>
          <p:nvPr/>
        </p:nvSpPr>
        <p:spPr>
          <a:xfrm>
            <a:off x="4334942" y="2150258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02" name="Text 200"/>
          <p:cNvSpPr/>
          <p:nvPr/>
        </p:nvSpPr>
        <p:spPr>
          <a:xfrm>
            <a:off x="4334942" y="2150258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204" name="Text 202"/>
          <p:cNvSpPr/>
          <p:nvPr/>
        </p:nvSpPr>
        <p:spPr>
          <a:xfrm>
            <a:off x="4683521" y="2150258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525" dirty="0"/>
          </a:p>
        </p:txBody>
      </p:sp>
      <p:sp>
        <p:nvSpPr>
          <p:cNvPr id="205" name="Text 203"/>
          <p:cNvSpPr/>
          <p:nvPr/>
        </p:nvSpPr>
        <p:spPr>
          <a:xfrm>
            <a:off x="4485544" y="2345711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206" name="Text 204"/>
          <p:cNvSpPr/>
          <p:nvPr/>
        </p:nvSpPr>
        <p:spPr>
          <a:xfrm>
            <a:off x="4790999" y="2345711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▲</a:t>
            </a:r>
            <a:endParaRPr lang="en-US" sz="825" dirty="0"/>
          </a:p>
        </p:txBody>
      </p:sp>
      <p:sp>
        <p:nvSpPr>
          <p:cNvPr id="207" name="Text 205"/>
          <p:cNvSpPr/>
          <p:nvPr/>
        </p:nvSpPr>
        <p:spPr>
          <a:xfrm>
            <a:off x="4880839" y="2345711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★</a:t>
            </a:r>
            <a:endParaRPr lang="en-US" sz="825" dirty="0"/>
          </a:p>
        </p:txBody>
      </p:sp>
      <p:sp>
        <p:nvSpPr>
          <p:cNvPr id="208" name="Shape 206"/>
          <p:cNvSpPr/>
          <p:nvPr/>
        </p:nvSpPr>
        <p:spPr>
          <a:xfrm>
            <a:off x="5502860" y="2150258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09" name="Text 207"/>
          <p:cNvSpPr/>
          <p:nvPr/>
        </p:nvSpPr>
        <p:spPr>
          <a:xfrm>
            <a:off x="5502860" y="2150258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210" name="Text 208"/>
          <p:cNvSpPr/>
          <p:nvPr/>
        </p:nvSpPr>
        <p:spPr>
          <a:xfrm>
            <a:off x="5509718" y="2357438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211" name="Shape 209"/>
          <p:cNvSpPr/>
          <p:nvPr/>
        </p:nvSpPr>
        <p:spPr>
          <a:xfrm>
            <a:off x="6120957" y="2150258"/>
            <a:ext cx="137160" cy="116586"/>
          </a:xfrm>
          <a:prstGeom prst="ellipse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12" name="Text 210"/>
          <p:cNvSpPr/>
          <p:nvPr/>
        </p:nvSpPr>
        <p:spPr>
          <a:xfrm>
            <a:off x="6120957" y="2150258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+</a:t>
            </a:r>
            <a:endParaRPr lang="en-US" sz="525" dirty="0"/>
          </a:p>
        </p:txBody>
      </p:sp>
      <p:sp>
        <p:nvSpPr>
          <p:cNvPr id="213" name="Shape 211"/>
          <p:cNvSpPr/>
          <p:nvPr/>
        </p:nvSpPr>
        <p:spPr>
          <a:xfrm>
            <a:off x="6250326" y="2150258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14" name="Text 212"/>
          <p:cNvSpPr/>
          <p:nvPr/>
        </p:nvSpPr>
        <p:spPr>
          <a:xfrm>
            <a:off x="6250326" y="2150258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215" name="Text 213"/>
          <p:cNvSpPr/>
          <p:nvPr/>
        </p:nvSpPr>
        <p:spPr>
          <a:xfrm>
            <a:off x="6102660" y="2345711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7D46"/>
                </a:solidFill>
              </a:rPr>
              <a:t>◆</a:t>
            </a:r>
            <a:endParaRPr lang="en-US" sz="825" dirty="0"/>
          </a:p>
        </p:txBody>
      </p:sp>
      <p:sp>
        <p:nvSpPr>
          <p:cNvPr id="216" name="Text 214"/>
          <p:cNvSpPr/>
          <p:nvPr/>
        </p:nvSpPr>
        <p:spPr>
          <a:xfrm>
            <a:off x="6199687" y="2345711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217" name="Text 215"/>
          <p:cNvSpPr/>
          <p:nvPr/>
        </p:nvSpPr>
        <p:spPr>
          <a:xfrm>
            <a:off x="6293120" y="2345711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★</a:t>
            </a:r>
            <a:endParaRPr lang="en-US" sz="825" dirty="0"/>
          </a:p>
        </p:txBody>
      </p:sp>
      <p:sp>
        <p:nvSpPr>
          <p:cNvPr id="218" name="Text 216"/>
          <p:cNvSpPr/>
          <p:nvPr/>
        </p:nvSpPr>
        <p:spPr>
          <a:xfrm>
            <a:off x="6364992" y="2345711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▲</a:t>
            </a:r>
            <a:endParaRPr lang="en-US" sz="825" dirty="0"/>
          </a:p>
        </p:txBody>
      </p:sp>
      <p:sp>
        <p:nvSpPr>
          <p:cNvPr id="219" name="Shape 217"/>
          <p:cNvSpPr/>
          <p:nvPr/>
        </p:nvSpPr>
        <p:spPr>
          <a:xfrm>
            <a:off x="2886725" y="2541164"/>
            <a:ext cx="137160" cy="116586"/>
          </a:xfrm>
          <a:prstGeom prst="ellipse">
            <a:avLst/>
          </a:prstGeom>
          <a:solidFill>
            <a:srgbClr val="1A7F8E"/>
          </a:solidFill>
          <a:ln w="12700">
            <a:solidFill>
              <a:srgbClr val="1A7F8E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20" name="Text 218"/>
          <p:cNvSpPr/>
          <p:nvPr/>
        </p:nvSpPr>
        <p:spPr>
          <a:xfrm>
            <a:off x="2886725" y="2541164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R</a:t>
            </a:r>
            <a:endParaRPr lang="en-US" sz="525" dirty="0"/>
          </a:p>
        </p:txBody>
      </p:sp>
      <p:sp>
        <p:nvSpPr>
          <p:cNvPr id="221" name="Shape 219"/>
          <p:cNvSpPr/>
          <p:nvPr/>
        </p:nvSpPr>
        <p:spPr>
          <a:xfrm>
            <a:off x="3066404" y="2541164"/>
            <a:ext cx="137160" cy="116586"/>
          </a:xfrm>
          <a:prstGeom prst="ellipse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22" name="Text 220"/>
          <p:cNvSpPr/>
          <p:nvPr/>
        </p:nvSpPr>
        <p:spPr>
          <a:xfrm>
            <a:off x="3066404" y="2541164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T</a:t>
            </a:r>
            <a:endParaRPr lang="en-US" sz="525" dirty="0"/>
          </a:p>
        </p:txBody>
      </p:sp>
      <p:sp>
        <p:nvSpPr>
          <p:cNvPr id="223" name="Text 221"/>
          <p:cNvSpPr/>
          <p:nvPr/>
        </p:nvSpPr>
        <p:spPr>
          <a:xfrm>
            <a:off x="2868427" y="2736617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7D46"/>
                </a:solidFill>
              </a:rPr>
              <a:t>◆</a:t>
            </a:r>
            <a:endParaRPr lang="en-US" sz="825" dirty="0"/>
          </a:p>
        </p:txBody>
      </p:sp>
      <p:sp>
        <p:nvSpPr>
          <p:cNvPr id="224" name="Text 222"/>
          <p:cNvSpPr/>
          <p:nvPr/>
        </p:nvSpPr>
        <p:spPr>
          <a:xfrm>
            <a:off x="2969048" y="2736617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225" name="Text 223"/>
          <p:cNvSpPr/>
          <p:nvPr/>
        </p:nvSpPr>
        <p:spPr>
          <a:xfrm>
            <a:off x="3073262" y="2736617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★</a:t>
            </a:r>
            <a:endParaRPr lang="en-US" sz="825" dirty="0"/>
          </a:p>
        </p:txBody>
      </p:sp>
      <p:sp>
        <p:nvSpPr>
          <p:cNvPr id="226" name="Text 224"/>
          <p:cNvSpPr/>
          <p:nvPr/>
        </p:nvSpPr>
        <p:spPr>
          <a:xfrm>
            <a:off x="3245754" y="2650617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▲</a:t>
            </a:r>
            <a:endParaRPr lang="en-US" sz="825" dirty="0"/>
          </a:p>
        </p:txBody>
      </p:sp>
      <p:sp>
        <p:nvSpPr>
          <p:cNvPr id="227" name="Shape 225"/>
          <p:cNvSpPr/>
          <p:nvPr/>
        </p:nvSpPr>
        <p:spPr>
          <a:xfrm>
            <a:off x="3400608" y="2541164"/>
            <a:ext cx="137160" cy="116586"/>
          </a:xfrm>
          <a:prstGeom prst="ellipse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28" name="Text 226"/>
          <p:cNvSpPr/>
          <p:nvPr/>
        </p:nvSpPr>
        <p:spPr>
          <a:xfrm>
            <a:off x="3400608" y="2541164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+</a:t>
            </a:r>
            <a:endParaRPr lang="en-US" sz="525" dirty="0"/>
          </a:p>
        </p:txBody>
      </p:sp>
      <p:sp>
        <p:nvSpPr>
          <p:cNvPr id="229" name="Shape 227"/>
          <p:cNvSpPr/>
          <p:nvPr/>
        </p:nvSpPr>
        <p:spPr>
          <a:xfrm>
            <a:off x="3472480" y="2541164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30" name="Text 228"/>
          <p:cNvSpPr/>
          <p:nvPr/>
        </p:nvSpPr>
        <p:spPr>
          <a:xfrm>
            <a:off x="3472480" y="2541164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231" name="Shape 229"/>
          <p:cNvSpPr/>
          <p:nvPr/>
        </p:nvSpPr>
        <p:spPr>
          <a:xfrm>
            <a:off x="4065422" y="2541164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32" name="Text 230"/>
          <p:cNvSpPr/>
          <p:nvPr/>
        </p:nvSpPr>
        <p:spPr>
          <a:xfrm>
            <a:off x="4065422" y="2541164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233" name="Text 231"/>
          <p:cNvSpPr/>
          <p:nvPr/>
        </p:nvSpPr>
        <p:spPr>
          <a:xfrm>
            <a:off x="3971660" y="2748344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234" name="Text 232"/>
          <p:cNvSpPr/>
          <p:nvPr/>
        </p:nvSpPr>
        <p:spPr>
          <a:xfrm>
            <a:off x="4126184" y="2748344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★</a:t>
            </a:r>
            <a:endParaRPr lang="en-US" sz="825" dirty="0"/>
          </a:p>
        </p:txBody>
      </p:sp>
      <p:sp>
        <p:nvSpPr>
          <p:cNvPr id="235" name="Shape 233"/>
          <p:cNvSpPr/>
          <p:nvPr/>
        </p:nvSpPr>
        <p:spPr>
          <a:xfrm>
            <a:off x="4694301" y="2541164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36" name="Text 234"/>
          <p:cNvSpPr/>
          <p:nvPr/>
        </p:nvSpPr>
        <p:spPr>
          <a:xfrm>
            <a:off x="4694301" y="2541164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239" name="Text 237"/>
          <p:cNvSpPr/>
          <p:nvPr/>
        </p:nvSpPr>
        <p:spPr>
          <a:xfrm>
            <a:off x="4844903" y="2736617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240" name="Text 238"/>
          <p:cNvSpPr/>
          <p:nvPr/>
        </p:nvSpPr>
        <p:spPr>
          <a:xfrm>
            <a:off x="5150358" y="2736617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▲</a:t>
            </a:r>
            <a:endParaRPr lang="en-US" sz="825" dirty="0"/>
          </a:p>
        </p:txBody>
      </p:sp>
      <p:sp>
        <p:nvSpPr>
          <p:cNvPr id="241" name="Text 239"/>
          <p:cNvSpPr/>
          <p:nvPr/>
        </p:nvSpPr>
        <p:spPr>
          <a:xfrm>
            <a:off x="5240198" y="2736617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★</a:t>
            </a:r>
            <a:endParaRPr lang="en-US" sz="825" dirty="0"/>
          </a:p>
        </p:txBody>
      </p:sp>
      <p:sp>
        <p:nvSpPr>
          <p:cNvPr id="242" name="Shape 240"/>
          <p:cNvSpPr/>
          <p:nvPr/>
        </p:nvSpPr>
        <p:spPr>
          <a:xfrm>
            <a:off x="5862218" y="2541164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43" name="Text 241"/>
          <p:cNvSpPr/>
          <p:nvPr/>
        </p:nvSpPr>
        <p:spPr>
          <a:xfrm>
            <a:off x="5862218" y="2541164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244" name="Text 242"/>
          <p:cNvSpPr/>
          <p:nvPr/>
        </p:nvSpPr>
        <p:spPr>
          <a:xfrm>
            <a:off x="5869076" y="2748344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245" name="Shape 243"/>
          <p:cNvSpPr/>
          <p:nvPr/>
        </p:nvSpPr>
        <p:spPr>
          <a:xfrm>
            <a:off x="6480317" y="2541164"/>
            <a:ext cx="137160" cy="116586"/>
          </a:xfrm>
          <a:prstGeom prst="ellipse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46" name="Text 244"/>
          <p:cNvSpPr/>
          <p:nvPr/>
        </p:nvSpPr>
        <p:spPr>
          <a:xfrm>
            <a:off x="6480317" y="2541164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+</a:t>
            </a:r>
            <a:endParaRPr lang="en-US" sz="525" dirty="0"/>
          </a:p>
        </p:txBody>
      </p:sp>
      <p:sp>
        <p:nvSpPr>
          <p:cNvPr id="247" name="Shape 245"/>
          <p:cNvSpPr/>
          <p:nvPr/>
        </p:nvSpPr>
        <p:spPr>
          <a:xfrm>
            <a:off x="6609686" y="2541164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48" name="Text 246"/>
          <p:cNvSpPr/>
          <p:nvPr/>
        </p:nvSpPr>
        <p:spPr>
          <a:xfrm>
            <a:off x="6609686" y="2541164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249" name="Text 247"/>
          <p:cNvSpPr/>
          <p:nvPr/>
        </p:nvSpPr>
        <p:spPr>
          <a:xfrm>
            <a:off x="6462019" y="2736617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7D46"/>
                </a:solidFill>
              </a:rPr>
              <a:t>◆</a:t>
            </a:r>
            <a:endParaRPr lang="en-US" sz="825" dirty="0"/>
          </a:p>
        </p:txBody>
      </p:sp>
      <p:sp>
        <p:nvSpPr>
          <p:cNvPr id="250" name="Text 248"/>
          <p:cNvSpPr/>
          <p:nvPr/>
        </p:nvSpPr>
        <p:spPr>
          <a:xfrm>
            <a:off x="6559046" y="2736617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2D3748"/>
                </a:solidFill>
              </a:rPr>
              <a:t>●</a:t>
            </a:r>
            <a:endParaRPr lang="en-US" sz="825" dirty="0"/>
          </a:p>
        </p:txBody>
      </p:sp>
      <p:sp>
        <p:nvSpPr>
          <p:cNvPr id="251" name="Text 249"/>
          <p:cNvSpPr/>
          <p:nvPr/>
        </p:nvSpPr>
        <p:spPr>
          <a:xfrm>
            <a:off x="6652480" y="2736617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★</a:t>
            </a:r>
            <a:endParaRPr lang="en-US" sz="825" dirty="0"/>
          </a:p>
        </p:txBody>
      </p:sp>
      <p:sp>
        <p:nvSpPr>
          <p:cNvPr id="252" name="Text 250"/>
          <p:cNvSpPr/>
          <p:nvPr/>
        </p:nvSpPr>
        <p:spPr>
          <a:xfrm>
            <a:off x="6724352" y="2736617"/>
            <a:ext cx="123444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B3A6B"/>
                </a:solidFill>
              </a:rPr>
              <a:t>▲</a:t>
            </a:r>
            <a:endParaRPr lang="en-US" sz="825" dirty="0"/>
          </a:p>
        </p:txBody>
      </p:sp>
      <p:sp>
        <p:nvSpPr>
          <p:cNvPr id="253" name="Text 251"/>
          <p:cNvSpPr/>
          <p:nvPr/>
        </p:nvSpPr>
        <p:spPr>
          <a:xfrm>
            <a:off x="720090" y="1344168"/>
            <a:ext cx="1437437" cy="1563624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ctr"/>
          <a:lstStyle/>
          <a:p>
            <a:pPr algn="ctr"/>
            <a:r>
              <a:rPr lang="en-US" sz="638" i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Finalize sites with</a:t>
            </a:r>
            <a:endParaRPr lang="en-US" sz="638" dirty="0"/>
          </a:p>
          <a:p>
            <a:pPr algn="ctr"/>
            <a:r>
              <a:rPr lang="en-US" sz="638" i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operations partners</a:t>
            </a:r>
            <a:endParaRPr lang="en-US" sz="638" dirty="0"/>
          </a:p>
          <a:p>
            <a:pPr algn="ctr"/>
            <a:r>
              <a:rPr lang="en-US" sz="638" i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Randomize</a:t>
            </a:r>
            <a:endParaRPr lang="en-US" sz="638" dirty="0"/>
          </a:p>
        </p:txBody>
      </p:sp>
      <p:sp>
        <p:nvSpPr>
          <p:cNvPr id="254" name="Text 252"/>
          <p:cNvSpPr/>
          <p:nvPr/>
        </p:nvSpPr>
        <p:spPr>
          <a:xfrm>
            <a:off x="6469837" y="1344168"/>
            <a:ext cx="1437437" cy="1563624"/>
          </a:xfrm>
          <a:prstGeom prst="rect">
            <a:avLst/>
          </a:prstGeom>
          <a:noFill/>
          <a:ln/>
        </p:spPr>
        <p:txBody>
          <a:bodyPr wrap="square" lIns="28575" tIns="28575" rIns="28575" bIns="28575" rtlCol="0" anchor="ctr"/>
          <a:lstStyle/>
          <a:p>
            <a:pPr algn="ctr"/>
            <a:r>
              <a:rPr lang="en-US" sz="563" i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Finalize &amp;</a:t>
            </a:r>
            <a:endParaRPr lang="en-US" sz="563" dirty="0"/>
          </a:p>
          <a:p>
            <a:pPr algn="ctr"/>
            <a:r>
              <a:rPr lang="en-US" sz="563" i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 Sustainment</a:t>
            </a:r>
            <a:endParaRPr lang="en-US" sz="563" dirty="0"/>
          </a:p>
          <a:p>
            <a:pPr algn="ctr"/>
            <a:r>
              <a:rPr lang="en-US" sz="563" i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Deliverables</a:t>
            </a:r>
            <a:endParaRPr lang="en-US" sz="563" dirty="0"/>
          </a:p>
          <a:p>
            <a:pPr algn="ctr"/>
            <a:r>
              <a:rPr lang="en-US" sz="563" i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Operations Partners</a:t>
            </a:r>
            <a:endParaRPr lang="en-US" sz="563" dirty="0"/>
          </a:p>
        </p:txBody>
      </p:sp>
      <p:sp>
        <p:nvSpPr>
          <p:cNvPr id="255" name="Text 253"/>
          <p:cNvSpPr/>
          <p:nvPr/>
        </p:nvSpPr>
        <p:spPr>
          <a:xfrm>
            <a:off x="720090" y="2962656"/>
            <a:ext cx="7187184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63" i="1" dirty="0">
                <a:solidFill>
                  <a:srgbClr val="8196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2. QP stepped-wedge design, implementation activities, and data collection activities.</a:t>
            </a:r>
            <a:endParaRPr lang="en-US" sz="563" dirty="0"/>
          </a:p>
        </p:txBody>
      </p:sp>
      <p:sp>
        <p:nvSpPr>
          <p:cNvPr id="256" name="Shape 254"/>
          <p:cNvSpPr/>
          <p:nvPr/>
        </p:nvSpPr>
        <p:spPr>
          <a:xfrm>
            <a:off x="34290" y="3154680"/>
            <a:ext cx="9052560" cy="651510"/>
          </a:xfrm>
          <a:prstGeom prst="rect">
            <a:avLst/>
          </a:prstGeom>
          <a:solidFill>
            <a:srgbClr val="FFFFFF"/>
          </a:solidFill>
          <a:ln w="7620">
            <a:solidFill>
              <a:srgbClr val="D0DAE8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1350"/>
          </a:p>
        </p:txBody>
      </p:sp>
      <p:sp>
        <p:nvSpPr>
          <p:cNvPr id="257" name="Text 255"/>
          <p:cNvSpPr/>
          <p:nvPr/>
        </p:nvSpPr>
        <p:spPr>
          <a:xfrm>
            <a:off x="137160" y="3202686"/>
            <a:ext cx="356616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25" b="1" dirty="0">
                <a:solidFill>
                  <a:srgbClr val="8196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PHASES</a:t>
            </a:r>
            <a:endParaRPr lang="en-US" sz="525" dirty="0"/>
          </a:p>
        </p:txBody>
      </p:sp>
      <p:sp>
        <p:nvSpPr>
          <p:cNvPr id="258" name="Text 256"/>
          <p:cNvSpPr/>
          <p:nvPr/>
        </p:nvSpPr>
        <p:spPr>
          <a:xfrm>
            <a:off x="3806190" y="3202686"/>
            <a:ext cx="226314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25" b="1" dirty="0">
                <a:solidFill>
                  <a:srgbClr val="8196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COLLECTION</a:t>
            </a:r>
            <a:endParaRPr lang="en-US" sz="525" dirty="0"/>
          </a:p>
        </p:txBody>
      </p:sp>
      <p:sp>
        <p:nvSpPr>
          <p:cNvPr id="259" name="Text 257"/>
          <p:cNvSpPr/>
          <p:nvPr/>
        </p:nvSpPr>
        <p:spPr>
          <a:xfrm>
            <a:off x="6172200" y="3202686"/>
            <a:ext cx="281178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25" b="1" dirty="0">
                <a:solidFill>
                  <a:srgbClr val="8196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IMPLEMENTATION STRATEGIES</a:t>
            </a:r>
            <a:endParaRPr lang="en-US" sz="525" dirty="0"/>
          </a:p>
        </p:txBody>
      </p:sp>
      <p:sp>
        <p:nvSpPr>
          <p:cNvPr id="260" name="Shape 258"/>
          <p:cNvSpPr/>
          <p:nvPr/>
        </p:nvSpPr>
        <p:spPr>
          <a:xfrm>
            <a:off x="3703320" y="3223260"/>
            <a:ext cx="0" cy="514350"/>
          </a:xfrm>
          <a:prstGeom prst="line">
            <a:avLst/>
          </a:prstGeom>
          <a:noFill/>
          <a:ln w="762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61" name="Shape 259"/>
          <p:cNvSpPr/>
          <p:nvPr/>
        </p:nvSpPr>
        <p:spPr>
          <a:xfrm>
            <a:off x="6069330" y="3223260"/>
            <a:ext cx="0" cy="514350"/>
          </a:xfrm>
          <a:prstGeom prst="line">
            <a:avLst/>
          </a:prstGeom>
          <a:noFill/>
          <a:ln w="762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62" name="Shape 260"/>
          <p:cNvSpPr/>
          <p:nvPr/>
        </p:nvSpPr>
        <p:spPr>
          <a:xfrm>
            <a:off x="137160" y="3394710"/>
            <a:ext cx="178308" cy="150876"/>
          </a:xfrm>
          <a:prstGeom prst="rect">
            <a:avLst/>
          </a:prstGeom>
          <a:solidFill>
            <a:srgbClr val="F1F4F8"/>
          </a:solidFill>
          <a:ln w="1016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63" name="Text 261"/>
          <p:cNvSpPr/>
          <p:nvPr/>
        </p:nvSpPr>
        <p:spPr>
          <a:xfrm>
            <a:off x="363474" y="3380994"/>
            <a:ext cx="809244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85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</a:t>
            </a:r>
            <a:endParaRPr lang="en-US" sz="585" dirty="0"/>
          </a:p>
        </p:txBody>
      </p:sp>
      <p:sp>
        <p:nvSpPr>
          <p:cNvPr id="264" name="Shape 262"/>
          <p:cNvSpPr/>
          <p:nvPr/>
        </p:nvSpPr>
        <p:spPr>
          <a:xfrm>
            <a:off x="1097280" y="3394710"/>
            <a:ext cx="178308" cy="150876"/>
          </a:xfrm>
          <a:prstGeom prst="rect">
            <a:avLst/>
          </a:prstGeom>
          <a:solidFill>
            <a:srgbClr val="FFF3D6"/>
          </a:solidFill>
          <a:ln w="1016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65" name="Text 263"/>
          <p:cNvSpPr/>
          <p:nvPr/>
        </p:nvSpPr>
        <p:spPr>
          <a:xfrm>
            <a:off x="1323594" y="3380994"/>
            <a:ext cx="809244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85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Pre-Implementation</a:t>
            </a:r>
            <a:endParaRPr lang="en-US" sz="585" dirty="0"/>
          </a:p>
        </p:txBody>
      </p:sp>
      <p:sp>
        <p:nvSpPr>
          <p:cNvPr id="266" name="Shape 264"/>
          <p:cNvSpPr/>
          <p:nvPr/>
        </p:nvSpPr>
        <p:spPr>
          <a:xfrm>
            <a:off x="2023110" y="3394710"/>
            <a:ext cx="178308" cy="150876"/>
          </a:xfrm>
          <a:prstGeom prst="rect">
            <a:avLst/>
          </a:prstGeom>
          <a:solidFill>
            <a:srgbClr val="2D7D46"/>
          </a:solidFill>
          <a:ln w="10160">
            <a:solidFill>
              <a:srgbClr val="1F603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67" name="Text 265"/>
          <p:cNvSpPr/>
          <p:nvPr/>
        </p:nvSpPr>
        <p:spPr>
          <a:xfrm>
            <a:off x="2249424" y="3380994"/>
            <a:ext cx="809244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85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Implementation</a:t>
            </a:r>
            <a:endParaRPr lang="en-US" sz="585" dirty="0"/>
          </a:p>
        </p:txBody>
      </p:sp>
      <p:sp>
        <p:nvSpPr>
          <p:cNvPr id="268" name="Shape 266"/>
          <p:cNvSpPr/>
          <p:nvPr/>
        </p:nvSpPr>
        <p:spPr>
          <a:xfrm>
            <a:off x="137160" y="3627882"/>
            <a:ext cx="178308" cy="150876"/>
          </a:xfrm>
          <a:prstGeom prst="rect">
            <a:avLst/>
          </a:prstGeom>
          <a:solidFill>
            <a:srgbClr val="1D9E75"/>
          </a:solidFill>
          <a:ln w="10160">
            <a:solidFill>
              <a:srgbClr val="0D6A5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69" name="Text 267"/>
          <p:cNvSpPr/>
          <p:nvPr/>
        </p:nvSpPr>
        <p:spPr>
          <a:xfrm>
            <a:off x="363474" y="3614166"/>
            <a:ext cx="809244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85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Sustainment</a:t>
            </a:r>
            <a:endParaRPr lang="en-US" sz="585" dirty="0"/>
          </a:p>
        </p:txBody>
      </p:sp>
      <p:sp>
        <p:nvSpPr>
          <p:cNvPr id="270" name="Shape 268"/>
          <p:cNvSpPr/>
          <p:nvPr/>
        </p:nvSpPr>
        <p:spPr>
          <a:xfrm>
            <a:off x="1097280" y="3627882"/>
            <a:ext cx="150876" cy="150876"/>
          </a:xfrm>
          <a:prstGeom prst="ellipse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71" name="Text 269"/>
          <p:cNvSpPr/>
          <p:nvPr/>
        </p:nvSpPr>
        <p:spPr>
          <a:xfrm>
            <a:off x="1323594" y="3614166"/>
            <a:ext cx="809244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85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T0–T4  Measurement periods</a:t>
            </a:r>
            <a:endParaRPr lang="en-US" sz="585" dirty="0"/>
          </a:p>
        </p:txBody>
      </p:sp>
      <p:sp>
        <p:nvSpPr>
          <p:cNvPr id="272" name="Shape 270"/>
          <p:cNvSpPr/>
          <p:nvPr/>
        </p:nvSpPr>
        <p:spPr>
          <a:xfrm>
            <a:off x="3806190" y="3394710"/>
            <a:ext cx="123444" cy="123444"/>
          </a:xfrm>
          <a:prstGeom prst="ellipse">
            <a:avLst/>
          </a:prstGeom>
          <a:solidFill>
            <a:srgbClr val="2D3748"/>
          </a:solidFill>
          <a:ln w="12700">
            <a:solidFill>
              <a:srgbClr val="2D3748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73" name="Text 271"/>
          <p:cNvSpPr/>
          <p:nvPr/>
        </p:nvSpPr>
        <p:spPr>
          <a:xfrm>
            <a:off x="3984498" y="3374136"/>
            <a:ext cx="89154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85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CDW / SAIL / MHIS</a:t>
            </a:r>
            <a:endParaRPr lang="en-US" sz="585" dirty="0"/>
          </a:p>
        </p:txBody>
      </p:sp>
      <p:sp>
        <p:nvSpPr>
          <p:cNvPr id="274" name="Text 272"/>
          <p:cNvSpPr/>
          <p:nvPr/>
        </p:nvSpPr>
        <p:spPr>
          <a:xfrm>
            <a:off x="4924044" y="3360420"/>
            <a:ext cx="164592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dirty="0">
                <a:solidFill>
                  <a:srgbClr val="1B3A6B"/>
                </a:solidFill>
              </a:rPr>
              <a:t>★</a:t>
            </a:r>
            <a:endParaRPr lang="en-US" sz="900" dirty="0"/>
          </a:p>
        </p:txBody>
      </p:sp>
      <p:sp>
        <p:nvSpPr>
          <p:cNvPr id="275" name="Text 273"/>
          <p:cNvSpPr/>
          <p:nvPr/>
        </p:nvSpPr>
        <p:spPr>
          <a:xfrm>
            <a:off x="5116068" y="3374136"/>
            <a:ext cx="89154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85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Survey</a:t>
            </a:r>
            <a:endParaRPr lang="en-US" sz="585" dirty="0"/>
          </a:p>
        </p:txBody>
      </p:sp>
      <p:sp>
        <p:nvSpPr>
          <p:cNvPr id="276" name="Text 274"/>
          <p:cNvSpPr/>
          <p:nvPr/>
        </p:nvSpPr>
        <p:spPr>
          <a:xfrm>
            <a:off x="3792474" y="3600450"/>
            <a:ext cx="164592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dirty="0">
                <a:solidFill>
                  <a:srgbClr val="1B3A6B"/>
                </a:solidFill>
              </a:rPr>
              <a:t>▲</a:t>
            </a:r>
            <a:endParaRPr lang="en-US" sz="900" dirty="0"/>
          </a:p>
        </p:txBody>
      </p:sp>
      <p:sp>
        <p:nvSpPr>
          <p:cNvPr id="277" name="Text 275"/>
          <p:cNvSpPr/>
          <p:nvPr/>
        </p:nvSpPr>
        <p:spPr>
          <a:xfrm>
            <a:off x="3984498" y="3607308"/>
            <a:ext cx="89154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85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Interviews</a:t>
            </a:r>
            <a:endParaRPr lang="en-US" sz="585" dirty="0"/>
          </a:p>
        </p:txBody>
      </p:sp>
      <p:sp>
        <p:nvSpPr>
          <p:cNvPr id="278" name="Shape 276"/>
          <p:cNvSpPr/>
          <p:nvPr/>
        </p:nvSpPr>
        <p:spPr>
          <a:xfrm rot="2700000">
            <a:off x="4958334" y="3641598"/>
            <a:ext cx="89154" cy="89154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79" name="Text 277"/>
          <p:cNvSpPr/>
          <p:nvPr/>
        </p:nvSpPr>
        <p:spPr>
          <a:xfrm>
            <a:off x="5116068" y="3607308"/>
            <a:ext cx="89154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85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Engagement &amp; Adaptation</a:t>
            </a:r>
            <a:endParaRPr lang="en-US" sz="585" dirty="0"/>
          </a:p>
        </p:txBody>
      </p:sp>
      <p:sp>
        <p:nvSpPr>
          <p:cNvPr id="280" name="Shape 278"/>
          <p:cNvSpPr/>
          <p:nvPr/>
        </p:nvSpPr>
        <p:spPr>
          <a:xfrm>
            <a:off x="6172200" y="3394710"/>
            <a:ext cx="137160" cy="116586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81" name="Text 279"/>
          <p:cNvSpPr/>
          <p:nvPr/>
        </p:nvSpPr>
        <p:spPr>
          <a:xfrm>
            <a:off x="6172200" y="3394710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i</a:t>
            </a:r>
            <a:endParaRPr lang="en-US" sz="525" dirty="0"/>
          </a:p>
        </p:txBody>
      </p:sp>
      <p:sp>
        <p:nvSpPr>
          <p:cNvPr id="282" name="Text 280"/>
          <p:cNvSpPr/>
          <p:nvPr/>
        </p:nvSpPr>
        <p:spPr>
          <a:xfrm>
            <a:off x="6350508" y="3374136"/>
            <a:ext cx="116586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85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iPRISM Assessment</a:t>
            </a:r>
            <a:endParaRPr lang="en-US" sz="585" dirty="0"/>
          </a:p>
        </p:txBody>
      </p:sp>
      <p:sp>
        <p:nvSpPr>
          <p:cNvPr id="283" name="Shape 281"/>
          <p:cNvSpPr/>
          <p:nvPr/>
        </p:nvSpPr>
        <p:spPr>
          <a:xfrm>
            <a:off x="7578090" y="3394710"/>
            <a:ext cx="137160" cy="116586"/>
          </a:xfrm>
          <a:prstGeom prst="ellipse">
            <a:avLst/>
          </a:prstGeom>
          <a:solidFill>
            <a:srgbClr val="1A7F8E"/>
          </a:solidFill>
          <a:ln w="12700">
            <a:solidFill>
              <a:srgbClr val="1A7F8E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84" name="Text 282"/>
          <p:cNvSpPr/>
          <p:nvPr/>
        </p:nvSpPr>
        <p:spPr>
          <a:xfrm>
            <a:off x="7578090" y="3394710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R</a:t>
            </a:r>
            <a:endParaRPr lang="en-US" sz="525" dirty="0"/>
          </a:p>
        </p:txBody>
      </p:sp>
      <p:sp>
        <p:nvSpPr>
          <p:cNvPr id="285" name="Text 283"/>
          <p:cNvSpPr/>
          <p:nvPr/>
        </p:nvSpPr>
        <p:spPr>
          <a:xfrm>
            <a:off x="7756398" y="3374136"/>
            <a:ext cx="116586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85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Modified RPIW</a:t>
            </a:r>
            <a:endParaRPr lang="en-US" sz="585" dirty="0"/>
          </a:p>
        </p:txBody>
      </p:sp>
      <p:sp>
        <p:nvSpPr>
          <p:cNvPr id="286" name="Shape 284"/>
          <p:cNvSpPr/>
          <p:nvPr/>
        </p:nvSpPr>
        <p:spPr>
          <a:xfrm>
            <a:off x="6172200" y="3627882"/>
            <a:ext cx="137160" cy="116586"/>
          </a:xfrm>
          <a:prstGeom prst="ellipse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87" name="Text 285"/>
          <p:cNvSpPr/>
          <p:nvPr/>
        </p:nvSpPr>
        <p:spPr>
          <a:xfrm>
            <a:off x="6172200" y="3627882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T</a:t>
            </a:r>
            <a:endParaRPr lang="en-US" sz="525" dirty="0"/>
          </a:p>
        </p:txBody>
      </p:sp>
      <p:sp>
        <p:nvSpPr>
          <p:cNvPr id="288" name="Text 286"/>
          <p:cNvSpPr/>
          <p:nvPr/>
        </p:nvSpPr>
        <p:spPr>
          <a:xfrm>
            <a:off x="6350508" y="3607308"/>
            <a:ext cx="116586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85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</a:t>
            </a:r>
            <a:endParaRPr lang="en-US" sz="585" dirty="0"/>
          </a:p>
        </p:txBody>
      </p:sp>
      <p:sp>
        <p:nvSpPr>
          <p:cNvPr id="289" name="Shape 287"/>
          <p:cNvSpPr/>
          <p:nvPr/>
        </p:nvSpPr>
        <p:spPr>
          <a:xfrm>
            <a:off x="7578090" y="3627882"/>
            <a:ext cx="137160" cy="116586"/>
          </a:xfrm>
          <a:prstGeom prst="ellipse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90" name="Text 288"/>
          <p:cNvSpPr/>
          <p:nvPr/>
        </p:nvSpPr>
        <p:spPr>
          <a:xfrm>
            <a:off x="7578090" y="3627882"/>
            <a:ext cx="137160" cy="1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25" b="1" dirty="0">
                <a:solidFill>
                  <a:srgbClr val="FFFFFF"/>
                </a:solidFill>
              </a:rPr>
              <a:t>+</a:t>
            </a:r>
            <a:endParaRPr lang="en-US" sz="525" dirty="0"/>
          </a:p>
        </p:txBody>
      </p:sp>
      <p:sp>
        <p:nvSpPr>
          <p:cNvPr id="291" name="Text 289"/>
          <p:cNvSpPr/>
          <p:nvPr/>
        </p:nvSpPr>
        <p:spPr>
          <a:xfrm>
            <a:off x="7756398" y="3607308"/>
            <a:ext cx="116586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85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Blended Facilitation (start/end)</a:t>
            </a:r>
            <a:endParaRPr lang="en-US" sz="585" dirty="0"/>
          </a:p>
        </p:txBody>
      </p:sp>
      <p:sp>
        <p:nvSpPr>
          <p:cNvPr id="292" name="Shape 290"/>
          <p:cNvSpPr/>
          <p:nvPr/>
        </p:nvSpPr>
        <p:spPr>
          <a:xfrm>
            <a:off x="0" y="5088636"/>
            <a:ext cx="9121140" cy="54864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93" name="Shape 0">
            <a:extLst>
              <a:ext uri="{FF2B5EF4-FFF2-40B4-BE49-F238E27FC236}">
                <a16:creationId xmlns:a16="http://schemas.microsoft.com/office/drawing/2014/main" id="{5543EDBA-B3BC-962F-B0EC-6B7C8EBECABE}"/>
              </a:ext>
            </a:extLst>
          </p:cNvPr>
          <p:cNvSpPr/>
          <p:nvPr/>
        </p:nvSpPr>
        <p:spPr>
          <a:xfrm>
            <a:off x="0" y="0"/>
            <a:ext cx="9121140" cy="514350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sp>
        <p:nvSpPr>
          <p:cNvPr id="294" name="Text 2">
            <a:extLst>
              <a:ext uri="{FF2B5EF4-FFF2-40B4-BE49-F238E27FC236}">
                <a16:creationId xmlns:a16="http://schemas.microsoft.com/office/drawing/2014/main" id="{5C5EB3D0-F59D-0318-7D12-CCB3083C8287}"/>
              </a:ext>
            </a:extLst>
          </p:cNvPr>
          <p:cNvSpPr/>
          <p:nvPr/>
        </p:nvSpPr>
        <p:spPr>
          <a:xfrm>
            <a:off x="205740" y="54864"/>
            <a:ext cx="548640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FFFFFF"/>
                </a:solidFill>
              </a:rPr>
              <a:t>iTRIP</a:t>
            </a:r>
            <a:endParaRPr lang="en-US" sz="2200" dirty="0"/>
          </a:p>
        </p:txBody>
      </p:sp>
      <p:sp>
        <p:nvSpPr>
          <p:cNvPr id="295" name="Text 3">
            <a:extLst>
              <a:ext uri="{FF2B5EF4-FFF2-40B4-BE49-F238E27FC236}">
                <a16:creationId xmlns:a16="http://schemas.microsoft.com/office/drawing/2014/main" id="{3ABC7489-BA45-7468-CB8B-1C01BB266587}"/>
              </a:ext>
            </a:extLst>
          </p:cNvPr>
          <p:cNvSpPr/>
          <p:nvPr/>
        </p:nvSpPr>
        <p:spPr>
          <a:xfrm>
            <a:off x="205740" y="288036"/>
            <a:ext cx="68580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i="1" dirty="0">
                <a:solidFill>
                  <a:srgbClr val="D8E8FF"/>
                </a:solidFill>
              </a:rPr>
              <a:t>Innovative Treatments for Recovery Implementation Program</a:t>
            </a:r>
            <a:endParaRPr lang="en-US" sz="8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74320" y="91440"/>
            <a:ext cx="85953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QUERI Snapshot: Cross-Program Comparison</a:t>
            </a:r>
            <a:endParaRPr lang="en-US" sz="200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973568"/>
              </p:ext>
            </p:extLst>
          </p:nvPr>
        </p:nvGraphicFramePr>
        <p:xfrm>
          <a:off x="228600" y="749808"/>
          <a:ext cx="8686800" cy="4226560"/>
        </p:xfrm>
        <a:graphic>
          <a:graphicData uri="http://schemas.openxmlformats.org/drawingml/2006/table">
            <a:tbl>
              <a:tblPr/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EMPOWER 3.0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7F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CARE-VASH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3A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iTRIP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D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Key EBPs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Women’s MOVE!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Trauma-Informed Care</a:t>
                      </a: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CBT for Menopause Symptoms</a:t>
                      </a:r>
                      <a:endParaRPr lang="en-US" sz="1000" i="1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-122"/>
                        <a:cs typeface="Calibri" pitchFamily="34" charset="-12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Medications for Addiction Treatment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Cognitive Behavioral Therapy for SUD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Mantram Repetition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charset="0"/>
                          <a:cs typeface="Calibri" pitchFamily="34" charset="-120"/>
                        </a:rPr>
                        <a:t>Ketamine Therapy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Implementation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Strategies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Evidence-Based Quality Improvement (EBQI) Booster with vs. without External Facilitation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Replicating Effective Programs (REP)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Consumer Engagement</a:t>
                      </a:r>
                      <a:endParaRPr lang="en-US" sz="1000" i="1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Rapid Process Improvement Workshop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charset="0"/>
                          <a:cs typeface="Calibri" pitchFamily="34" charset="-120"/>
                        </a:rPr>
                        <a:t>Iterative PRISM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charset="0"/>
                          <a:cs typeface="Calibri" pitchFamily="34" charset="-120"/>
                        </a:rPr>
                        <a:t>Training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charset="0"/>
                          <a:cs typeface="Calibri" pitchFamily="34" charset="-120"/>
                        </a:rPr>
                        <a:t>Facilitation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Key TMF(s)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QUERI Roadmap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Health Equity Implementation Framework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Life Course Theory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Health Equity Implementation Framework</a:t>
                      </a:r>
                      <a:endParaRPr lang="en-US" sz="1000" i="1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charset="0"/>
                          <a:cs typeface="Calibri" pitchFamily="34" charset="-120"/>
                        </a:rPr>
                        <a:t>Practical, Robust Implementation and Sustainability Model (PRISM)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Primary Topics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Cardiovascular risk reduction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Menopause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Trauma-informed care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Trust, well-being, engagement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Increasing equity in access to substance use disorder services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Reducing return to homelessness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Suicide prevention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Quality, timeliness, equity, and overall experience of mental health care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reach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Population Focus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A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Women Veterans in Midlife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Veterans in Permanent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Supportive Housing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Veterans with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PTSD and Treatment Resistant Depression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519914" y="4965192"/>
            <a:ext cx="8686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i="1" dirty="0">
                <a:solidFill>
                  <a:srgbClr val="8196AB"/>
                </a:solidFill>
              </a:rPr>
              <a:t>Note: [Add EBPs], [Add strategies], [Add TMF(s)], and [Add topics] cells to be completed by each QUERI team.</a:t>
            </a:r>
            <a:endParaRPr lang="en-US" sz="75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B3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5047488"/>
            <a:ext cx="9144000" cy="91440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45720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Discussion &amp; Q&amp;A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457200" y="10058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F5C8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~20 minutes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48640" y="1554480"/>
            <a:ext cx="8046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5C8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Seed Questions for Discussion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457200" y="1993392"/>
            <a:ext cx="8229600" cy="713232"/>
          </a:xfrm>
          <a:prstGeom prst="rect">
            <a:avLst/>
          </a:prstGeom>
          <a:solidFill>
            <a:srgbClr val="FFFFFF">
              <a:alpha val="12000"/>
            </a:srgbClr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94360" y="2029968"/>
            <a:ext cx="7955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 How does each QUERI navigate the tension between fidelity to EBPs and local adaptation within the VA?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816352"/>
            <a:ext cx="8229600" cy="713232"/>
          </a:xfrm>
          <a:prstGeom prst="rect">
            <a:avLst/>
          </a:prstGeom>
          <a:solidFill>
            <a:srgbClr val="FFFFFF">
              <a:alpha val="12000"/>
            </a:srgbClr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94360" y="2852928"/>
            <a:ext cx="7955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 What implementation frameworks or theories have been most useful across these three programs, and why?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3639312"/>
            <a:ext cx="8229600" cy="713232"/>
          </a:xfrm>
          <a:prstGeom prst="rect">
            <a:avLst/>
          </a:prstGeom>
          <a:solidFill>
            <a:srgbClr val="FFFFFF">
              <a:alpha val="12000"/>
            </a:srgbClr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94360" y="3675888"/>
            <a:ext cx="7955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 Where do you see opportunities for cross-QUERI collaboration or shared learning?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57200" y="46634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F5C842"/>
                </a:solidFill>
              </a:rPr>
              <a:t>Thank you to all presenters and participants!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7A2238-2FC0-F994-855A-FB8EA267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92"/>
          <a:stretch>
            <a:fillRect/>
          </a:stretch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8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1A7F8E"/>
          </a:solidFill>
          <a:ln w="12700">
            <a:solidFill>
              <a:srgbClr val="1A7F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74320" y="73152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EMPOWER 3.0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74320" y="38404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D8E8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Enhancing Mental and Physical Health of Women through Engagement and Retention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274320" y="822960"/>
            <a:ext cx="5394960" cy="3474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AE8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274320" y="822960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[PLACEHOLDER — Presenter Content]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274320" y="822960"/>
            <a:ext cx="5394960" cy="320040"/>
          </a:xfrm>
          <a:prstGeom prst="rect">
            <a:avLst/>
          </a:prstGeom>
          <a:solidFill>
            <a:srgbClr val="0D5F6E"/>
          </a:solidFill>
          <a:ln w="12700">
            <a:solidFill>
              <a:srgbClr val="0D5F6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274320" y="822960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 Goal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457200" y="1234440"/>
            <a:ext cx="502920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buSzPct val="100000"/>
            </a:pPr>
            <a:r>
              <a:rPr lang="en-US" sz="2000" dirty="0">
                <a:ea typeface="Calibri" panose="020F0502020204030204" pitchFamily="34" charset="0"/>
              </a:rPr>
              <a:t>T</a:t>
            </a:r>
            <a:r>
              <a:rPr lang="en-US" sz="2000" dirty="0">
                <a:ea typeface="Aptos" panose="020B0004020202020204" pitchFamily="34" charset="0"/>
              </a:rPr>
              <a:t>o optimize women Veterans’ access to and quality and experience of care by offering trauma-informed, evidence-based interventions that meet high-priority health needs in midlife, and thereby, to increase women Veterans’ trust, well-being, and engagement in VA care.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5806440" y="822960"/>
            <a:ext cx="3063240" cy="3474720"/>
          </a:xfrm>
          <a:prstGeom prst="rect">
            <a:avLst/>
          </a:prstGeom>
          <a:solidFill>
            <a:srgbClr val="1A7F8E"/>
          </a:solidFill>
          <a:ln w="12700">
            <a:solidFill>
              <a:srgbClr val="1A7F8E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897880" y="896112"/>
            <a:ext cx="2880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5C842"/>
                </a:solidFill>
              </a:rPr>
              <a:t>Principal Investigators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5897880" y="1207008"/>
            <a:ext cx="2880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FFFFFF"/>
                </a:solidFill>
              </a:rPr>
              <a:t>Alison Hamilton, PhD, MPH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FFFFFF"/>
                </a:solidFill>
              </a:rPr>
              <a:t>Bevanne Bean-Mayberry, MD, MHS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FFFFFF"/>
                </a:solidFill>
              </a:rPr>
              <a:t>Melissa Farmer, PhD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FFFFFF"/>
                </a:solidFill>
              </a:rPr>
              <a:t>Erin Finley, PhD, MPH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5897880" y="3154680"/>
            <a:ext cx="2880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5C842"/>
                </a:solidFill>
              </a:rPr>
              <a:t>Duration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5897880" y="3364992"/>
            <a:ext cx="2880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</a:rPr>
              <a:t>10 minutes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274320" y="4389120"/>
            <a:ext cx="8595360" cy="502920"/>
          </a:xfrm>
          <a:prstGeom prst="rect">
            <a:avLst/>
          </a:prstGeom>
          <a:solidFill>
            <a:srgbClr val="E8EEF4"/>
          </a:solidFill>
          <a:ln w="1270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DA5678-6B6C-4AFE-F89F-75CE23EC2D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128" y="4507992"/>
            <a:ext cx="1121112" cy="3125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DC2291-021F-BD11-1B24-C07FDC5C68AE}"/>
              </a:ext>
            </a:extLst>
          </p:cNvPr>
          <p:cNvSpPr txBox="1"/>
          <p:nvPr/>
        </p:nvSpPr>
        <p:spPr>
          <a:xfrm>
            <a:off x="274320" y="4615516"/>
            <a:ext cx="1380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QUE 25-015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3EA5A0-1F58-FF1F-506E-C65157B59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FEA27C5-1CA5-1F34-D857-CDCF0C8D9CEF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1A7F8E"/>
          </a:solidFill>
          <a:ln w="12700">
            <a:solidFill>
              <a:srgbClr val="1A7F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13286D5-470D-0288-6927-B22A8C22F442}"/>
              </a:ext>
            </a:extLst>
          </p:cNvPr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7A06176-E7E7-267E-6C11-C74E3B9866F9}"/>
              </a:ext>
            </a:extLst>
          </p:cNvPr>
          <p:cNvSpPr/>
          <p:nvPr/>
        </p:nvSpPr>
        <p:spPr>
          <a:xfrm>
            <a:off x="274320" y="73152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EMPOWER 3.0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CE9D5D2-385E-5483-2368-AC75DE9171CF}"/>
              </a:ext>
            </a:extLst>
          </p:cNvPr>
          <p:cNvSpPr/>
          <p:nvPr/>
        </p:nvSpPr>
        <p:spPr>
          <a:xfrm>
            <a:off x="274320" y="38404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D8E8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Enhancing Mental and Physical Health of Women through Engagement and Retention</a:t>
            </a:r>
            <a:endParaRPr lang="en-US" sz="11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2E4B36C1-ED71-5403-2A83-1DBAFEBBAE43}"/>
              </a:ext>
            </a:extLst>
          </p:cNvPr>
          <p:cNvSpPr/>
          <p:nvPr/>
        </p:nvSpPr>
        <p:spPr>
          <a:xfrm>
            <a:off x="274320" y="822960"/>
            <a:ext cx="5394960" cy="3474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AE8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AC50DE78-F85A-8766-AC3B-F3A8C3DEF338}"/>
              </a:ext>
            </a:extLst>
          </p:cNvPr>
          <p:cNvSpPr/>
          <p:nvPr/>
        </p:nvSpPr>
        <p:spPr>
          <a:xfrm>
            <a:off x="274320" y="822960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[PLACEHOLDER — Presenter Content]</a:t>
            </a:r>
            <a:endParaRPr lang="en-US" sz="9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EBD0A6A3-0E74-2AE2-92BC-827A8DB3F179}"/>
              </a:ext>
            </a:extLst>
          </p:cNvPr>
          <p:cNvSpPr/>
          <p:nvPr/>
        </p:nvSpPr>
        <p:spPr>
          <a:xfrm>
            <a:off x="274320" y="822960"/>
            <a:ext cx="5394960" cy="320040"/>
          </a:xfrm>
          <a:prstGeom prst="rect">
            <a:avLst/>
          </a:prstGeom>
          <a:solidFill>
            <a:srgbClr val="0D5F6E"/>
          </a:solidFill>
          <a:ln w="12700">
            <a:solidFill>
              <a:srgbClr val="0D5F6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305A786C-B415-201E-4746-3207CB01A068}"/>
              </a:ext>
            </a:extLst>
          </p:cNvPr>
          <p:cNvSpPr/>
          <p:nvPr/>
        </p:nvSpPr>
        <p:spPr>
          <a:xfrm>
            <a:off x="274320" y="822960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Background</a:t>
            </a:r>
            <a:endParaRPr lang="en-US" sz="9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CB8F5F3F-90CA-52F2-7B83-A3394AF12633}"/>
              </a:ext>
            </a:extLst>
          </p:cNvPr>
          <p:cNvSpPr/>
          <p:nvPr/>
        </p:nvSpPr>
        <p:spPr>
          <a:xfrm>
            <a:off x="345057" y="1234440"/>
            <a:ext cx="5324223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Women Veterans are the </a:t>
            </a:r>
            <a:r>
              <a:rPr lang="en-US" sz="1400" b="1" dirty="0"/>
              <a:t>fastest-growing segment of VA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ea typeface="Aptos" panose="020B0004020202020204" pitchFamily="34" charset="0"/>
              </a:rPr>
              <a:t>Almost half of women Veterans using VA are in midlife</a:t>
            </a:r>
            <a:r>
              <a:rPr lang="en-US" sz="1400" dirty="0">
                <a:ea typeface="Aptos" panose="020B0004020202020204" pitchFamily="34" charset="0"/>
              </a:rPr>
              <a:t> (aged 45-64), during which the risk of chronic disease increases and menopause typically occurs</a:t>
            </a:r>
            <a:r>
              <a:rPr lang="en-US" sz="14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Trust in VA remains a critical issue</a:t>
            </a:r>
          </a:p>
          <a:p>
            <a:pPr marL="284163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Only 40% of women in VA care report “complete trust” in their VA provider</a:t>
            </a:r>
          </a:p>
          <a:p>
            <a:pPr marL="284163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Provider communication, care appropriate to women, and trauma-sensitive communication </a:t>
            </a:r>
            <a:r>
              <a:rPr lang="en-US" sz="1400" dirty="0" err="1"/>
              <a:t>assoc</a:t>
            </a:r>
            <a:r>
              <a:rPr lang="en-US" sz="1400" dirty="0"/>
              <a:t> w/ greater patient trust</a:t>
            </a:r>
          </a:p>
          <a:p>
            <a:pPr marL="284163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Challenging experiences drive attrition from VA, whereas favorable experiences (e.g., of appropriate care) drive retention</a:t>
            </a:r>
          </a:p>
          <a:p>
            <a:pPr marL="342900" indent="-342900" algn="l">
              <a:buSzPct val="100000"/>
              <a:buChar char="•"/>
            </a:pPr>
            <a:endParaRPr lang="en-US" sz="1200" dirty="0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4117FC94-9621-5434-A35C-F84DFE201A19}"/>
              </a:ext>
            </a:extLst>
          </p:cNvPr>
          <p:cNvSpPr/>
          <p:nvPr/>
        </p:nvSpPr>
        <p:spPr>
          <a:xfrm>
            <a:off x="274320" y="4389120"/>
            <a:ext cx="8595360" cy="502920"/>
          </a:xfrm>
          <a:prstGeom prst="rect">
            <a:avLst/>
          </a:prstGeom>
          <a:solidFill>
            <a:srgbClr val="E8EEF4"/>
          </a:solidFill>
          <a:ln w="1270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FDB4FF-A693-6C54-63B7-E2C3511E97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128" y="4507992"/>
            <a:ext cx="1121112" cy="3125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594ECE-61AE-75F8-BC00-D702A08F65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88" r="12715"/>
          <a:stretch/>
        </p:blipFill>
        <p:spPr>
          <a:xfrm>
            <a:off x="5778152" y="822960"/>
            <a:ext cx="3091528" cy="34747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052FF6-C5AF-9203-4339-986AD97676FE}"/>
              </a:ext>
            </a:extLst>
          </p:cNvPr>
          <p:cNvSpPr txBox="1"/>
          <p:nvPr/>
        </p:nvSpPr>
        <p:spPr>
          <a:xfrm>
            <a:off x="213935" y="4343400"/>
            <a:ext cx="7443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Carlson GC, et al. What drives women veterans’ trust in VA healthcare providers?. Women's Health Issues. 2022 Sep 1;32(5):499-508.</a:t>
            </a:r>
          </a:p>
          <a:p>
            <a:r>
              <a:rPr lang="en-US" sz="900" dirty="0">
                <a:cs typeface="Arial" panose="020B0604020202020204" pitchFamily="34" charset="0"/>
              </a:rPr>
              <a:t>Chanfreau-</a:t>
            </a:r>
            <a:r>
              <a:rPr lang="en-US" sz="900" dirty="0" err="1">
                <a:cs typeface="Arial" panose="020B0604020202020204" pitchFamily="34" charset="0"/>
              </a:rPr>
              <a:t>Coffinier</a:t>
            </a:r>
            <a:r>
              <a:rPr lang="en-US" sz="900" dirty="0">
                <a:cs typeface="Arial" panose="020B0604020202020204" pitchFamily="34" charset="0"/>
              </a:rPr>
              <a:t> C, et al. Mental health screening results associated with women veterans' ratings of provider communication, trust, and care quality. Women's Health Issues. 2018 Sep 1;28(5):430-8.</a:t>
            </a:r>
          </a:p>
          <a:p>
            <a:r>
              <a:rPr lang="en-US" sz="900" dirty="0">
                <a:cs typeface="Arial" panose="020B0604020202020204" pitchFamily="34" charset="0"/>
              </a:rPr>
              <a:t>Chrystal JG, et al. Women veterans’ attrition from the VA Health Care System. Women's Health Issues. 2022 Mar 1;32(2):182-93.</a:t>
            </a:r>
          </a:p>
        </p:txBody>
      </p:sp>
    </p:spTree>
    <p:extLst>
      <p:ext uri="{BB962C8B-B14F-4D97-AF65-F5344CB8AC3E}">
        <p14:creationId xmlns:p14="http://schemas.microsoft.com/office/powerpoint/2010/main" val="417408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3466AC-AF0C-6E2F-643D-2216DFE8C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54B650F-518E-429C-907C-5344291558B4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1A7F8E"/>
          </a:solidFill>
          <a:ln w="12700">
            <a:solidFill>
              <a:srgbClr val="1A7F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71D34A1B-E02C-1E02-4534-5CFFCE3C5F11}"/>
              </a:ext>
            </a:extLst>
          </p:cNvPr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6FCF3A7-C18F-AD52-56D7-E1C50F5BBD10}"/>
              </a:ext>
            </a:extLst>
          </p:cNvPr>
          <p:cNvSpPr/>
          <p:nvPr/>
        </p:nvSpPr>
        <p:spPr>
          <a:xfrm>
            <a:off x="274320" y="73152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EMPOWER 3.0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B20E5488-C547-4441-2F20-C9CDA04F98E2}"/>
              </a:ext>
            </a:extLst>
          </p:cNvPr>
          <p:cNvSpPr/>
          <p:nvPr/>
        </p:nvSpPr>
        <p:spPr>
          <a:xfrm>
            <a:off x="274320" y="38404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D8E8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Enhancing Mental and Physical Health of Women through Engagement and Retention</a:t>
            </a:r>
            <a:endParaRPr lang="en-US" sz="11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D6BE3B0A-6F8B-66DC-B220-DC2D7DC30262}"/>
              </a:ext>
            </a:extLst>
          </p:cNvPr>
          <p:cNvSpPr/>
          <p:nvPr/>
        </p:nvSpPr>
        <p:spPr>
          <a:xfrm>
            <a:off x="274320" y="822960"/>
            <a:ext cx="8595360" cy="3474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AE8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71C261E0-C496-70AC-468C-37EEB2BD2C22}"/>
              </a:ext>
            </a:extLst>
          </p:cNvPr>
          <p:cNvSpPr/>
          <p:nvPr/>
        </p:nvSpPr>
        <p:spPr>
          <a:xfrm>
            <a:off x="274320" y="822960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[PLACEHOLDER — Presenter Content]</a:t>
            </a:r>
            <a:endParaRPr lang="en-US" sz="9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1B060838-13C7-146B-3C68-F683E69A0A13}"/>
              </a:ext>
            </a:extLst>
          </p:cNvPr>
          <p:cNvSpPr/>
          <p:nvPr/>
        </p:nvSpPr>
        <p:spPr>
          <a:xfrm>
            <a:off x="274320" y="822960"/>
            <a:ext cx="8595360" cy="320040"/>
          </a:xfrm>
          <a:prstGeom prst="rect">
            <a:avLst/>
          </a:prstGeom>
          <a:solidFill>
            <a:srgbClr val="0D5F6E"/>
          </a:solidFill>
          <a:ln w="12700">
            <a:solidFill>
              <a:srgbClr val="0D5F6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598DDACA-3D0C-5626-B6DA-436EA9A4D7A1}"/>
              </a:ext>
            </a:extLst>
          </p:cNvPr>
          <p:cNvSpPr/>
          <p:nvPr/>
        </p:nvSpPr>
        <p:spPr>
          <a:xfrm>
            <a:off x="274320" y="822960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EMPOWER Background</a:t>
            </a:r>
            <a:endParaRPr lang="en-US" sz="9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BF99DEC9-CF7C-DE63-B91B-56537682DEC8}"/>
              </a:ext>
            </a:extLst>
          </p:cNvPr>
          <p:cNvSpPr/>
          <p:nvPr/>
        </p:nvSpPr>
        <p:spPr>
          <a:xfrm>
            <a:off x="457199" y="1234439"/>
            <a:ext cx="8246853" cy="3083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EMPOWER (2015-2020) implemented cardiovascular risk reduction toolkit, collaborative care for anxiety and depression, and Diabetes Prevention Program (DPP) tailored to women Veterans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EMPOWER 2.0 (2020-2025) implemented virtual preventive interventions: Telephone Lifestyle Coaching, virtual DPP, and Reach Out, Stay Strong Essentials (ROSE)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1+ EBP in 22 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EBP Overall staff and providers trained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DPP: 159 staff and providers trained; 73 trained in EBQI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TLC: 52 staff and providers trained; 25 trained in EBQI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ROSE: 241 staff and providers trained; 84 trained in EBQI; 166 trained ROSE facilitators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Enrollment: 740+ women Veterans enrolled in virtual preventive care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ROSE training in at least 61 non-EMPOWER sites</a:t>
            </a:r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8E22F3B2-F75C-7B91-8767-C77C4039EFF7}"/>
              </a:ext>
            </a:extLst>
          </p:cNvPr>
          <p:cNvSpPr/>
          <p:nvPr/>
        </p:nvSpPr>
        <p:spPr>
          <a:xfrm>
            <a:off x="274320" y="4389120"/>
            <a:ext cx="8595360" cy="502920"/>
          </a:xfrm>
          <a:prstGeom prst="rect">
            <a:avLst/>
          </a:prstGeom>
          <a:solidFill>
            <a:srgbClr val="E8EEF4"/>
          </a:solidFill>
          <a:ln w="1270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B0A327-344B-06C4-6FB8-CAE867AB49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128" y="4507992"/>
            <a:ext cx="1121112" cy="3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4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FFC118-C90B-A66B-F892-8D7E401AB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7508D2AB-BC2D-7394-9DC9-E2585D722896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1A7F8E"/>
          </a:solidFill>
          <a:ln w="12700">
            <a:solidFill>
              <a:srgbClr val="1A7F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CA9B533F-D7AC-C871-1352-4CF48C1031E7}"/>
              </a:ext>
            </a:extLst>
          </p:cNvPr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F34BA7D-1783-23B9-0256-5CA151D82598}"/>
              </a:ext>
            </a:extLst>
          </p:cNvPr>
          <p:cNvSpPr/>
          <p:nvPr/>
        </p:nvSpPr>
        <p:spPr>
          <a:xfrm>
            <a:off x="274320" y="73152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EMPOWER 3.0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5AA19BE2-CDA7-9E03-566B-A9895929C5B5}"/>
              </a:ext>
            </a:extLst>
          </p:cNvPr>
          <p:cNvSpPr/>
          <p:nvPr/>
        </p:nvSpPr>
        <p:spPr>
          <a:xfrm>
            <a:off x="274320" y="38404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D8E8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Enhancing Mental and Physical Health of Women through Engagement and Retention</a:t>
            </a:r>
            <a:endParaRPr lang="en-US" sz="11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E29DB0AA-4519-B7B9-D31C-7381A13103DF}"/>
              </a:ext>
            </a:extLst>
          </p:cNvPr>
          <p:cNvSpPr/>
          <p:nvPr/>
        </p:nvSpPr>
        <p:spPr>
          <a:xfrm>
            <a:off x="274320" y="822960"/>
            <a:ext cx="8595360" cy="3474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AE8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82ACF091-AD74-EB18-092D-A01871EA8DA5}"/>
              </a:ext>
            </a:extLst>
          </p:cNvPr>
          <p:cNvSpPr/>
          <p:nvPr/>
        </p:nvSpPr>
        <p:spPr>
          <a:xfrm>
            <a:off x="274320" y="822960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[PLACEHOLDER — Presenter Content]</a:t>
            </a:r>
            <a:endParaRPr lang="en-US" sz="9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F91A58A1-5D50-985C-8266-E0E4A3D4B826}"/>
              </a:ext>
            </a:extLst>
          </p:cNvPr>
          <p:cNvSpPr/>
          <p:nvPr/>
        </p:nvSpPr>
        <p:spPr>
          <a:xfrm>
            <a:off x="274320" y="822960"/>
            <a:ext cx="8595360" cy="320040"/>
          </a:xfrm>
          <a:prstGeom prst="rect">
            <a:avLst/>
          </a:prstGeom>
          <a:solidFill>
            <a:srgbClr val="0D5F6E"/>
          </a:solidFill>
          <a:ln w="12700">
            <a:solidFill>
              <a:srgbClr val="0D5F6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C713A32A-BBB4-68A2-32BF-E079D8E9329F}"/>
              </a:ext>
            </a:extLst>
          </p:cNvPr>
          <p:cNvSpPr/>
          <p:nvPr/>
        </p:nvSpPr>
        <p:spPr>
          <a:xfrm>
            <a:off x="274320" y="822960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EMPOWER 3.0 Evidence-Based Practices</a:t>
            </a:r>
            <a:endParaRPr lang="en-US" sz="900" dirty="0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4206733B-A2C6-5DE0-D758-AA1B363468A8}"/>
              </a:ext>
            </a:extLst>
          </p:cNvPr>
          <p:cNvSpPr/>
          <p:nvPr/>
        </p:nvSpPr>
        <p:spPr>
          <a:xfrm>
            <a:off x="274320" y="4389120"/>
            <a:ext cx="8595360" cy="502920"/>
          </a:xfrm>
          <a:prstGeom prst="rect">
            <a:avLst/>
          </a:prstGeom>
          <a:solidFill>
            <a:srgbClr val="E8EEF4"/>
          </a:solidFill>
          <a:ln w="1270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A27C7D-5EBC-8C25-1F5C-25B69430F8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128" y="4507992"/>
            <a:ext cx="1121112" cy="3125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AD105F-D0DE-F647-1141-1600AF2268F9}"/>
              </a:ext>
            </a:extLst>
          </p:cNvPr>
          <p:cNvSpPr txBox="1"/>
          <p:nvPr/>
        </p:nvSpPr>
        <p:spPr>
          <a:xfrm>
            <a:off x="5948457" y="2618863"/>
            <a:ext cx="228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Helvetica" panose="020B0604020202020204"/>
              </a:rPr>
              <a:t>Women’s MOVE!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EBD395-57EA-AF46-544D-CDFFD78189D6}"/>
              </a:ext>
            </a:extLst>
          </p:cNvPr>
          <p:cNvSpPr txBox="1"/>
          <p:nvPr/>
        </p:nvSpPr>
        <p:spPr>
          <a:xfrm>
            <a:off x="3429000" y="2558819"/>
            <a:ext cx="228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Helvetica" panose="020B0604020202020204"/>
              </a:rPr>
              <a:t>Brief CBT or </a:t>
            </a:r>
            <a:r>
              <a:rPr lang="en-US" sz="2000">
                <a:latin typeface="Helvetica" panose="020B0604020202020204"/>
              </a:rPr>
              <a:t>Whole Health </a:t>
            </a:r>
            <a:r>
              <a:rPr lang="en-US" sz="2000" dirty="0">
                <a:latin typeface="Helvetica" panose="020B0604020202020204"/>
              </a:rPr>
              <a:t>for Symptoms of Menopause</a:t>
            </a:r>
            <a:endParaRPr lang="en-US" i="1" dirty="0">
              <a:latin typeface="Helvetica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2FAA28-0421-A972-DC8B-D2A2F6077CBC}"/>
              </a:ext>
            </a:extLst>
          </p:cNvPr>
          <p:cNvSpPr txBox="1"/>
          <p:nvPr/>
        </p:nvSpPr>
        <p:spPr>
          <a:xfrm>
            <a:off x="981291" y="2598814"/>
            <a:ext cx="228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Helvetica" panose="020B0604020202020204"/>
              </a:rPr>
              <a:t>Trauma-Informed Care</a:t>
            </a:r>
            <a:endParaRPr lang="en-US" sz="1400" i="1" dirty="0">
              <a:latin typeface="Helvetica" panose="020B0604020202020204"/>
            </a:endParaRPr>
          </a:p>
        </p:txBody>
      </p:sp>
      <p:pic>
        <p:nvPicPr>
          <p:cNvPr id="15" name="Graphic 14" descr="Cheers with solid fill">
            <a:extLst>
              <a:ext uri="{FF2B5EF4-FFF2-40B4-BE49-F238E27FC236}">
                <a16:creationId xmlns:a16="http://schemas.microsoft.com/office/drawing/2014/main" id="{65AA6B75-0F42-BBDA-EC16-E860E90049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6249" y="1719500"/>
            <a:ext cx="1005840" cy="1005840"/>
          </a:xfrm>
          <a:prstGeom prst="rect">
            <a:avLst/>
          </a:prstGeom>
        </p:spPr>
      </p:pic>
      <p:pic>
        <p:nvPicPr>
          <p:cNvPr id="17" name="Graphic 16" descr="Hero Female with solid fill">
            <a:extLst>
              <a:ext uri="{FF2B5EF4-FFF2-40B4-BE49-F238E27FC236}">
                <a16:creationId xmlns:a16="http://schemas.microsoft.com/office/drawing/2014/main" id="{5B26238E-266F-D250-15B1-6A0BF39D43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7145" y="1801997"/>
            <a:ext cx="822960" cy="822960"/>
          </a:xfrm>
          <a:prstGeom prst="rect">
            <a:avLst/>
          </a:prstGeom>
        </p:spPr>
      </p:pic>
      <p:pic>
        <p:nvPicPr>
          <p:cNvPr id="19" name="Graphic 18" descr="Open hand with plant with solid fill">
            <a:extLst>
              <a:ext uri="{FF2B5EF4-FFF2-40B4-BE49-F238E27FC236}">
                <a16:creationId xmlns:a16="http://schemas.microsoft.com/office/drawing/2014/main" id="{F18562C1-73A6-AB7F-BABA-E008CD0ED65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6084" y="1612066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6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F82609-7184-E881-DF97-28946880D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CD08D2D-9D20-2E84-3A08-D716B9C50579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1A7F8E"/>
          </a:solidFill>
          <a:ln w="12700">
            <a:solidFill>
              <a:srgbClr val="1A7F8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465846FE-6D07-88D2-8480-FF01EACADA2A}"/>
              </a:ext>
            </a:extLst>
          </p:cNvPr>
          <p:cNvSpPr/>
          <p:nvPr/>
        </p:nvSpPr>
        <p:spPr>
          <a:xfrm>
            <a:off x="0" y="4983480"/>
            <a:ext cx="9144000" cy="164592"/>
          </a:xfrm>
          <a:prstGeom prst="rect">
            <a:avLst/>
          </a:prstGeom>
          <a:solidFill>
            <a:srgbClr val="D4920A"/>
          </a:solidFill>
          <a:ln w="12700">
            <a:solidFill>
              <a:srgbClr val="D492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793A89A-9AD6-EF74-91A7-82DD7E8A9125}"/>
              </a:ext>
            </a:extLst>
          </p:cNvPr>
          <p:cNvSpPr/>
          <p:nvPr/>
        </p:nvSpPr>
        <p:spPr>
          <a:xfrm>
            <a:off x="274320" y="73152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EMPOWER 3.0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262E879D-200E-2A51-9CE2-1F60FAF5289E}"/>
              </a:ext>
            </a:extLst>
          </p:cNvPr>
          <p:cNvSpPr/>
          <p:nvPr/>
        </p:nvSpPr>
        <p:spPr>
          <a:xfrm>
            <a:off x="274320" y="38404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D8E8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Enhancing Mental and Physical Health of Women through Engagement and Retention</a:t>
            </a:r>
            <a:endParaRPr lang="en-US" sz="11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A0363BD8-E6B0-E005-7421-D854FBC96E0B}"/>
              </a:ext>
            </a:extLst>
          </p:cNvPr>
          <p:cNvSpPr/>
          <p:nvPr/>
        </p:nvSpPr>
        <p:spPr>
          <a:xfrm>
            <a:off x="274320" y="822960"/>
            <a:ext cx="8595360" cy="3474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AE8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CB0C2184-EAE0-001D-AB91-BC2D7EFE4C4D}"/>
              </a:ext>
            </a:extLst>
          </p:cNvPr>
          <p:cNvSpPr/>
          <p:nvPr/>
        </p:nvSpPr>
        <p:spPr>
          <a:xfrm>
            <a:off x="274320" y="822960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[PLACEHOLDER — Presenter Content]</a:t>
            </a:r>
            <a:endParaRPr lang="en-US" sz="9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7851E423-2E92-BCF9-F0DA-860264E08B96}"/>
              </a:ext>
            </a:extLst>
          </p:cNvPr>
          <p:cNvSpPr/>
          <p:nvPr/>
        </p:nvSpPr>
        <p:spPr>
          <a:xfrm>
            <a:off x="274320" y="822960"/>
            <a:ext cx="8595360" cy="320040"/>
          </a:xfrm>
          <a:prstGeom prst="rect">
            <a:avLst/>
          </a:prstGeom>
          <a:solidFill>
            <a:srgbClr val="0D5F6E"/>
          </a:solidFill>
          <a:ln w="12700">
            <a:solidFill>
              <a:srgbClr val="0D5F6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494ADA6D-50C9-98BA-2861-23BD926EA9CF}"/>
              </a:ext>
            </a:extLst>
          </p:cNvPr>
          <p:cNvSpPr/>
          <p:nvPr/>
        </p:nvSpPr>
        <p:spPr>
          <a:xfrm>
            <a:off x="274320" y="822960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EMPOWER 3.0 Research Question &amp; Design</a:t>
            </a:r>
            <a:endParaRPr lang="en-US" sz="9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0F16689D-E78E-5589-1B10-0261CF817615}"/>
              </a:ext>
            </a:extLst>
          </p:cNvPr>
          <p:cNvSpPr/>
          <p:nvPr/>
        </p:nvSpPr>
        <p:spPr>
          <a:xfrm>
            <a:off x="457199" y="1234440"/>
            <a:ext cx="8246853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buSzPct val="100000"/>
            </a:pPr>
            <a:r>
              <a:rPr lang="en-US" sz="2400" dirty="0"/>
              <a:t>What additional supports do sites need to achieve successful implementation and sustainment of evidence-based practices?</a:t>
            </a:r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5BD7C833-2C0F-BF67-4BFD-FEFC1AEDDABE}"/>
              </a:ext>
            </a:extLst>
          </p:cNvPr>
          <p:cNvSpPr/>
          <p:nvPr/>
        </p:nvSpPr>
        <p:spPr>
          <a:xfrm>
            <a:off x="274320" y="4389120"/>
            <a:ext cx="8595360" cy="502920"/>
          </a:xfrm>
          <a:prstGeom prst="rect">
            <a:avLst/>
          </a:prstGeom>
          <a:solidFill>
            <a:srgbClr val="E8EEF4"/>
          </a:solidFill>
          <a:ln w="12700">
            <a:solidFill>
              <a:srgbClr val="D0DA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DDEC79-FCEA-F1CF-682D-B2E0792B1A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128" y="4507992"/>
            <a:ext cx="1121112" cy="3125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26A9B6-D410-FEC4-F04A-391CB2C3F2BA}"/>
              </a:ext>
            </a:extLst>
          </p:cNvPr>
          <p:cNvSpPr txBox="1"/>
          <p:nvPr/>
        </p:nvSpPr>
        <p:spPr>
          <a:xfrm>
            <a:off x="2035248" y="2257866"/>
            <a:ext cx="5090754" cy="1415772"/>
          </a:xfrm>
          <a:prstGeom prst="rect">
            <a:avLst/>
          </a:prstGeom>
          <a:solidFill>
            <a:srgbClr val="1A7F8E"/>
          </a:solidFill>
          <a:ln w="3175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Cluster randomized type 3 hybrid implementation-effectiveness trial design </a:t>
            </a:r>
          </a:p>
          <a:p>
            <a:pPr algn="ctr"/>
            <a:endParaRPr lang="en-US" sz="1000" b="1" i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18 sites across 4 VISNs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(VISN 15, 16, 20, 23)</a:t>
            </a:r>
          </a:p>
        </p:txBody>
      </p:sp>
    </p:spTree>
    <p:extLst>
      <p:ext uri="{BB962C8B-B14F-4D97-AF65-F5344CB8AC3E}">
        <p14:creationId xmlns:p14="http://schemas.microsoft.com/office/powerpoint/2010/main" val="3454119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9C5A22072D1A49B619EADA6ED24D47" ma:contentTypeVersion="16" ma:contentTypeDescription="Create a new document." ma:contentTypeScope="" ma:versionID="f9de4f53ca4162d05a5aba97c38f43b8">
  <xsd:schema xmlns:xsd="http://www.w3.org/2001/XMLSchema" xmlns:xs="http://www.w3.org/2001/XMLSchema" xmlns:p="http://schemas.microsoft.com/office/2006/metadata/properties" xmlns:ns2="f9e1e7b2-c25f-42c2-9406-373a71d96f4c" xmlns:ns3="dca96bb3-0378-4d95-8455-08d844e02994" targetNamespace="http://schemas.microsoft.com/office/2006/metadata/properties" ma:root="true" ma:fieldsID="15585d6e1249832c4745a8c0ca3e80d8" ns2:_="" ns3:_="">
    <xsd:import namespace="f9e1e7b2-c25f-42c2-9406-373a71d96f4c"/>
    <xsd:import namespace="dca96bb3-0378-4d95-8455-08d844e029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1e7b2-c25f-42c2-9406-373a71d96f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ccd466c-82b6-42a3-8ba5-5c7db83406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96bb3-0378-4d95-8455-08d844e0299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d2383bb-16fa-493b-ad80-7dfb47c70ada}" ma:internalName="TaxCatchAll" ma:showField="CatchAllData" ma:web="dca96bb3-0378-4d95-8455-08d844e029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e1e7b2-c25f-42c2-9406-373a71d96f4c">
      <Terms xmlns="http://schemas.microsoft.com/office/infopath/2007/PartnerControls"/>
    </lcf76f155ced4ddcb4097134ff3c332f>
    <TaxCatchAll xmlns="dca96bb3-0378-4d95-8455-08d844e02994" xsi:nil="true"/>
  </documentManagement>
</p:properties>
</file>

<file path=customXml/itemProps1.xml><?xml version="1.0" encoding="utf-8"?>
<ds:datastoreItem xmlns:ds="http://schemas.openxmlformats.org/officeDocument/2006/customXml" ds:itemID="{150B8AD1-15AF-4C03-9AF6-8AC05F472BBB}"/>
</file>

<file path=customXml/itemProps2.xml><?xml version="1.0" encoding="utf-8"?>
<ds:datastoreItem xmlns:ds="http://schemas.openxmlformats.org/officeDocument/2006/customXml" ds:itemID="{B7EECF9B-A557-4B56-9FD9-CFD3ED8490D9}"/>
</file>

<file path=customXml/itemProps3.xml><?xml version="1.0" encoding="utf-8"?>
<ds:datastoreItem xmlns:ds="http://schemas.openxmlformats.org/officeDocument/2006/customXml" ds:itemID="{777F046D-4254-40E5-BE6F-553ACF1AF676}"/>
</file>

<file path=docMetadata/LabelInfo.xml><?xml version="1.0" encoding="utf-8"?>
<clbl:labelList xmlns:clbl="http://schemas.microsoft.com/office/2020/mipLabelMetadata">
  <clbl:label id="{e470d736-e7f7-41a8-8eab-dad544b2b579}" enabled="0" method="" siteId="{e470d736-e7f7-41a8-8eab-dad544b2b579}" removed="1"/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3822</Words>
  <Application>Microsoft Office PowerPoint</Application>
  <PresentationFormat>On-screen Show (16:9)</PresentationFormat>
  <Paragraphs>719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Aptos</vt:lpstr>
      <vt:lpstr>Arial</vt:lpstr>
      <vt:lpstr>Calibri</vt:lpstr>
      <vt:lpstr>Helvetica</vt:lpstr>
      <vt:lpstr>Nixie One</vt:lpstr>
      <vt:lpstr>Noto Sans Symbols</vt:lpstr>
      <vt:lpstr>Play</vt:lpstr>
      <vt:lpstr>Robata Slab</vt:lpstr>
      <vt:lpstr>Roboto Slab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 QUERI Showcase Webinar</dc:title>
  <dc:subject>PptxGenJS Presentation</dc:subject>
  <dc:creator>PptxGenJS</dc:creator>
  <cp:lastModifiedBy>Alison Hamilton</cp:lastModifiedBy>
  <cp:revision>12</cp:revision>
  <dcterms:created xsi:type="dcterms:W3CDTF">2026-03-27T14:48:37Z</dcterms:created>
  <dcterms:modified xsi:type="dcterms:W3CDTF">2026-04-16T06:30:28Z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0x010100F39C5A22072D1A49B619EADA6ED24D47</vt:lpwstr>
  </property>
</Properties>
</file>