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 id="2147483696" r:id="rId5"/>
  </p:sldMasterIdLst>
  <p:notesMasterIdLst>
    <p:notesMasterId r:id="rId13"/>
  </p:notesMasterIdLst>
  <p:sldIdLst>
    <p:sldId id="256" r:id="rId6"/>
    <p:sldId id="257" r:id="rId7"/>
    <p:sldId id="259" r:id="rId8"/>
    <p:sldId id="258" r:id="rId9"/>
    <p:sldId id="260" r:id="rId10"/>
    <p:sldId id="261" r:id="rId11"/>
    <p:sldId id="262" r:id="rId1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3F4"/>
    <a:srgbClr val="01529C"/>
    <a:srgbClr val="2E5597"/>
    <a:srgbClr val="1944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0C046F-F25A-45EF-A887-902D466708E7}" v="4" dt="2025-02-13T19:47:16.1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435570-9AD0-ED43-9C81-4D8F89C58722}" type="datetimeFigureOut">
              <a:rPr lang="en-US" smtClean="0"/>
              <a:t>5/29/2025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D8F4-B087-4A4B-AF9E-AE987DDD48C6}" type="slidenum">
              <a:rPr lang="en-US" smtClean="0"/>
              <a:t>‹#›</a:t>
            </a:fld>
            <a:endParaRPr lang="en-US"/>
          </a:p>
        </p:txBody>
      </p:sp>
    </p:spTree>
    <p:extLst>
      <p:ext uri="{BB962C8B-B14F-4D97-AF65-F5344CB8AC3E}">
        <p14:creationId xmlns:p14="http://schemas.microsoft.com/office/powerpoint/2010/main" val="2082257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37C63CF3-4832-074C-B4BE-D45D9D275B0C}" type="datetime2">
              <a:rPr lang="en-US" smtClean="0"/>
              <a:t>Thursday, May 29,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08416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808C621F-557B-2F46-9DC8-A6E11B98CB2F}" type="datetime2">
              <a:rPr lang="en-US" smtClean="0"/>
              <a:t>Thursday, May 29,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61045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74B4C9F6-A5D8-7540-90B7-57D78FD20FB3}" type="datetime2">
              <a:rPr lang="en-US" smtClean="0"/>
              <a:t>Thursday, May 29,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271670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3" name="Footer Placeholder 12">
            <a:extLst>
              <a:ext uri="{FF2B5EF4-FFF2-40B4-BE49-F238E27FC236}">
                <a16:creationId xmlns:a16="http://schemas.microsoft.com/office/drawing/2014/main" id="{A75CDC5D-A175-5446-ABF6-FEAF90748566}"/>
              </a:ext>
            </a:extLst>
          </p:cNvPr>
          <p:cNvSpPr>
            <a:spLocks noGrp="1"/>
          </p:cNvSpPr>
          <p:nvPr>
            <p:ph type="ftr" sz="quarter" idx="11"/>
          </p:nvPr>
        </p:nvSpPr>
        <p:spPr>
          <a:xfrm>
            <a:off x="1744133" y="9508913"/>
            <a:ext cx="5300134" cy="535517"/>
          </a:xfrm>
          <a:prstGeom prst="rect">
            <a:avLst/>
          </a:prstGeom>
        </p:spPr>
        <p:txBody>
          <a:bodyPr/>
          <a:lstStyle/>
          <a:p>
            <a:endParaRPr lang="en-US"/>
          </a:p>
        </p:txBody>
      </p:sp>
      <p:sp>
        <p:nvSpPr>
          <p:cNvPr id="14" name="Slide Number Placeholder 13">
            <a:extLst>
              <a:ext uri="{FF2B5EF4-FFF2-40B4-BE49-F238E27FC236}">
                <a16:creationId xmlns:a16="http://schemas.microsoft.com/office/drawing/2014/main" id="{9E146168-E067-C749-B7D9-FB438009EC6E}"/>
              </a:ext>
            </a:extLst>
          </p:cNvPr>
          <p:cNvSpPr>
            <a:spLocks noGrp="1"/>
          </p:cNvSpPr>
          <p:nvPr>
            <p:ph type="sldNum" sz="quarter" idx="12"/>
          </p:nvPr>
        </p:nvSpPr>
        <p:spPr>
          <a:xfrm>
            <a:off x="7044267" y="9508913"/>
            <a:ext cx="566308"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129229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Footer Placeholder 12">
            <a:extLst>
              <a:ext uri="{FF2B5EF4-FFF2-40B4-BE49-F238E27FC236}">
                <a16:creationId xmlns:a16="http://schemas.microsoft.com/office/drawing/2014/main" id="{A75CDC5D-A175-5446-ABF6-FEAF90748566}"/>
              </a:ext>
            </a:extLst>
          </p:cNvPr>
          <p:cNvSpPr>
            <a:spLocks noGrp="1"/>
          </p:cNvSpPr>
          <p:nvPr>
            <p:ph type="ftr" sz="quarter" idx="11"/>
          </p:nvPr>
        </p:nvSpPr>
        <p:spPr>
          <a:xfrm>
            <a:off x="1744133" y="9508913"/>
            <a:ext cx="5300134" cy="535517"/>
          </a:xfrm>
          <a:prstGeom prst="rect">
            <a:avLst/>
          </a:prstGeom>
        </p:spPr>
        <p:txBody>
          <a:bodyPr/>
          <a:lstStyle/>
          <a:p>
            <a:endParaRPr lang="en-US"/>
          </a:p>
        </p:txBody>
      </p:sp>
      <p:sp>
        <p:nvSpPr>
          <p:cNvPr id="14" name="Slide Number Placeholder 13">
            <a:extLst>
              <a:ext uri="{FF2B5EF4-FFF2-40B4-BE49-F238E27FC236}">
                <a16:creationId xmlns:a16="http://schemas.microsoft.com/office/drawing/2014/main" id="{9E146168-E067-C749-B7D9-FB438009EC6E}"/>
              </a:ext>
            </a:extLst>
          </p:cNvPr>
          <p:cNvSpPr>
            <a:spLocks noGrp="1"/>
          </p:cNvSpPr>
          <p:nvPr>
            <p:ph type="sldNum" sz="quarter" idx="12"/>
          </p:nvPr>
        </p:nvSpPr>
        <p:spPr>
          <a:xfrm>
            <a:off x="7044267" y="9508913"/>
            <a:ext cx="566308"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730720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2" y="1195919"/>
            <a:ext cx="6703695" cy="1944159"/>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2EAD2A98-8B19-1640-A297-3792F5B98AA6}" type="datetime2">
              <a:rPr lang="en-US" smtClean="0"/>
              <a:t>Thursday, May 29, 2025</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062596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676E7CBF-5B04-734D-A0F9-077B967BEBE2}" type="datetime2">
              <a:rPr lang="en-US" smtClean="0"/>
              <a:t>Thursday, May 29, 2025</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512437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3567FC65-39A4-8D47-B3FC-8EF4FD21B03F}" type="datetime2">
              <a:rPr lang="en-US" smtClean="0"/>
              <a:t>Thursday, May 29, 2025</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001593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534353" y="9322649"/>
            <a:ext cx="1748790" cy="535517"/>
          </a:xfrm>
          <a:prstGeom prst="rect">
            <a:avLst/>
          </a:prstGeom>
        </p:spPr>
        <p:txBody>
          <a:bodyPr/>
          <a:lstStyle/>
          <a:p>
            <a:fld id="{16569A97-CEB3-B249-B852-FA00DDB8950A}" type="datetime2">
              <a:rPr lang="en-US" smtClean="0"/>
              <a:t>Thursday, May 29, 2025</a:t>
            </a:fld>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18297043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534353" y="9322649"/>
            <a:ext cx="1748790" cy="535517"/>
          </a:xfrm>
          <a:prstGeom prst="rect">
            <a:avLst/>
          </a:prstGeom>
        </p:spPr>
        <p:txBody>
          <a:bodyPr/>
          <a:lstStyle/>
          <a:p>
            <a:fld id="{7FAE0E89-A515-A743-A87B-88EB41BA3BA1}" type="datetime2">
              <a:rPr lang="en-US" smtClean="0"/>
              <a:t>Thursday, May 29, 2025</a:t>
            </a:fld>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4188638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fld id="{D3A818BC-612A-1B4E-BCB9-C04B90A55EEC}" type="datetime2">
              <a:rPr lang="en-US" smtClean="0"/>
              <a:t>Thursday, May 29, 2025</a:t>
            </a:fld>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1963119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2" y="1195919"/>
            <a:ext cx="6703695" cy="1944159"/>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D7728FF6-92BB-1043-9EBD-60CAE4BC77FD}" type="datetime2">
              <a:rPr lang="en-US" smtClean="0"/>
              <a:t>Thursday, May 29,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19802000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99252624-FACA-0846-B260-37E5D613D2DC}" type="datetime2">
              <a:rPr lang="en-US" smtClean="0"/>
              <a:t>Thursday, May 29, 2025</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10072332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E159794B-7DE7-904F-BFA3-39937346F029}" type="datetime2">
              <a:rPr lang="en-US" smtClean="0"/>
              <a:t>Thursday, May 29, 2025</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4271800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981282BE-FCF7-3941-B991-122BEB7EE80E}" type="datetime2">
              <a:rPr lang="en-US" smtClean="0"/>
              <a:t>Thursday, May 29, 2025</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6300485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838E70FE-B1FC-AD4B-8327-D97235438F3D}" type="datetime2">
              <a:rPr lang="en-US" smtClean="0"/>
              <a:t>Thursday, May 29, 2025</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13376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049C0C78-A309-DE42-84D8-8A432EDA39A8}" type="datetime2">
              <a:rPr lang="en-US" smtClean="0"/>
              <a:t>Thursday, May 29, 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42416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7B4E1455-6010-7548-87F6-B487A632D084}" type="datetime2">
              <a:rPr lang="en-US" smtClean="0"/>
              <a:t>Thursday, May 29,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2721184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534353" y="9322649"/>
            <a:ext cx="1748790" cy="535517"/>
          </a:xfrm>
          <a:prstGeom prst="rect">
            <a:avLst/>
          </a:prstGeom>
        </p:spPr>
        <p:txBody>
          <a:bodyPr/>
          <a:lstStyle>
            <a:lvl1pPr>
              <a:defRPr sz="1200"/>
            </a:lvl1pPr>
          </a:lstStyle>
          <a:p>
            <a:fld id="{A87C16E4-4600-0F4E-AB1F-0196D2A15D03}" type="datetime2">
              <a:rPr lang="en-US" smtClean="0"/>
              <a:t>Thursday, May 29, 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49588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534353" y="9322649"/>
            <a:ext cx="1748790" cy="535517"/>
          </a:xfrm>
          <a:prstGeom prst="rect">
            <a:avLst/>
          </a:prstGeom>
        </p:spPr>
        <p:txBody>
          <a:bodyPr/>
          <a:lstStyle/>
          <a:p>
            <a:fld id="{211FD6A5-96F4-0145-B792-D955BBEB009D}" type="datetime2">
              <a:rPr lang="en-US" smtClean="0"/>
              <a:t>Thursday, May 29, 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05247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4712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735568DC-3660-8341-ABAC-AE6C1B0FF3C4}" type="datetime2">
              <a:rPr lang="en-US" smtClean="0"/>
              <a:t>Thursday, May 29,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974379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834C4986-AA40-9A45-9B78-2E96427F53B0}" type="datetime2">
              <a:rPr lang="en-US" smtClean="0"/>
              <a:t>Thursday, May 29, 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AFAFE-9083-CA43-93A3-B5F4D929541B}" type="slidenum">
              <a:rPr lang="en-US" smtClean="0"/>
              <a:t>‹#›</a:t>
            </a:fld>
            <a:endParaRPr lang="en-US"/>
          </a:p>
        </p:txBody>
      </p:sp>
    </p:spTree>
    <p:extLst>
      <p:ext uri="{BB962C8B-B14F-4D97-AF65-F5344CB8AC3E}">
        <p14:creationId xmlns:p14="http://schemas.microsoft.com/office/powerpoint/2010/main" val="3557651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7630470-4C67-C540-B689-6B1B66E3E88C}"/>
              </a:ext>
            </a:extLst>
          </p:cNvPr>
          <p:cNvPicPr>
            <a:picLocks noChangeAspect="1"/>
          </p:cNvPicPr>
          <p:nvPr userDrawn="1"/>
        </p:nvPicPr>
        <p:blipFill rotWithShape="1">
          <a:blip r:embed="rId14"/>
          <a:srcRect l="21415" t="18687" b="5324"/>
          <a:stretch/>
        </p:blipFill>
        <p:spPr>
          <a:xfrm>
            <a:off x="0" y="406399"/>
            <a:ext cx="7772400" cy="9726081"/>
          </a:xfrm>
          <a:prstGeom prst="rect">
            <a:avLst/>
          </a:prstGeom>
        </p:spPr>
      </p:pic>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ADAFAFE-9083-CA43-93A3-B5F4D929541B}" type="slidenum">
              <a:rPr lang="en-US" smtClean="0"/>
              <a:t>‹#›</a:t>
            </a:fld>
            <a:endParaRPr lang="en-US"/>
          </a:p>
        </p:txBody>
      </p:sp>
      <p:sp>
        <p:nvSpPr>
          <p:cNvPr id="8" name="Footer Placeholder 12">
            <a:extLst>
              <a:ext uri="{FF2B5EF4-FFF2-40B4-BE49-F238E27FC236}">
                <a16:creationId xmlns:a16="http://schemas.microsoft.com/office/drawing/2014/main" id="{B85020BA-06DE-634C-A3B1-5EBF0C79305D}"/>
              </a:ext>
            </a:extLst>
          </p:cNvPr>
          <p:cNvSpPr txBox="1">
            <a:spLocks/>
          </p:cNvSpPr>
          <p:nvPr userDrawn="1"/>
        </p:nvSpPr>
        <p:spPr>
          <a:xfrm>
            <a:off x="0" y="9627443"/>
            <a:ext cx="7772400" cy="535517"/>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Version </a:t>
            </a:r>
            <a:r>
              <a:rPr lang="en-US" b="1"/>
              <a:t>DRAFT – </a:t>
            </a:r>
            <a:r>
              <a:rPr lang="en-US"/>
              <a:t>GUIDANCE ONLY</a:t>
            </a:r>
          </a:p>
        </p:txBody>
      </p:sp>
    </p:spTree>
    <p:extLst>
      <p:ext uri="{BB962C8B-B14F-4D97-AF65-F5344CB8AC3E}">
        <p14:creationId xmlns:p14="http://schemas.microsoft.com/office/powerpoint/2010/main" val="35956834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08" r:id="rId12"/>
  </p:sldLayoutIdLst>
  <p:hf hdr="0" ftr="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7630470-4C67-C540-B689-6B1B66E3E88C}"/>
              </a:ext>
            </a:extLst>
          </p:cNvPr>
          <p:cNvPicPr>
            <a:picLocks noChangeAspect="1"/>
          </p:cNvPicPr>
          <p:nvPr userDrawn="1"/>
        </p:nvPicPr>
        <p:blipFill rotWithShape="1">
          <a:blip r:embed="rId13"/>
          <a:srcRect t="18518" b="3536"/>
          <a:stretch/>
        </p:blipFill>
        <p:spPr>
          <a:xfrm>
            <a:off x="0" y="1862667"/>
            <a:ext cx="7772400" cy="7840134"/>
          </a:xfrm>
          <a:prstGeom prst="rect">
            <a:avLst/>
          </a:prstGeom>
        </p:spPr>
      </p:pic>
      <p:sp>
        <p:nvSpPr>
          <p:cNvPr id="10" name="Footer Placeholder 12">
            <a:extLst>
              <a:ext uri="{FF2B5EF4-FFF2-40B4-BE49-F238E27FC236}">
                <a16:creationId xmlns:a16="http://schemas.microsoft.com/office/drawing/2014/main" id="{6FF179B1-8C5D-E64A-8E9F-F7FF1CD7841F}"/>
              </a:ext>
            </a:extLst>
          </p:cNvPr>
          <p:cNvSpPr txBox="1">
            <a:spLocks/>
          </p:cNvSpPr>
          <p:nvPr userDrawn="1"/>
        </p:nvSpPr>
        <p:spPr>
          <a:xfrm>
            <a:off x="0" y="9627443"/>
            <a:ext cx="7772400" cy="535517"/>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Version </a:t>
            </a:r>
            <a:r>
              <a:rPr lang="en-US" b="1"/>
              <a:t>DRAFT – GUIDANCE ONLY</a:t>
            </a:r>
            <a:endParaRPr lang="en-US"/>
          </a:p>
        </p:txBody>
      </p:sp>
    </p:spTree>
    <p:extLst>
      <p:ext uri="{BB962C8B-B14F-4D97-AF65-F5344CB8AC3E}">
        <p14:creationId xmlns:p14="http://schemas.microsoft.com/office/powerpoint/2010/main" val="42788785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ulse.ucsd.edu/departments/clinical-research/Pages/Florence-eReg-System.aspx" TargetMode="External"/><Relationship Id="rId2" Type="http://schemas.openxmlformats.org/officeDocument/2006/relationships/hyperlink" Target="https://ucsd-actri.jotform.com/232994806487978"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mailto:actri-florence@health.ucsd.edu" TargetMode="External"/><Relationship Id="rId2" Type="http://schemas.openxmlformats.org/officeDocument/2006/relationships/hyperlink" Target="https://forms.monday.com/forms/da4a5b2a9e2870029ab57e9204e4e194?r=use1" TargetMode="External"/><Relationship Id="rId1" Type="http://schemas.openxmlformats.org/officeDocument/2006/relationships/slideLayout" Target="../slideLayouts/slideLayout7.xml"/><Relationship Id="rId5" Type="http://schemas.openxmlformats.org/officeDocument/2006/relationships/hyperlink" Target="https://ucsd-actri.jotform.com/232994806487978"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actri-florence@health.ucsd.edu" TargetMode="External"/><Relationship Id="rId1" Type="http://schemas.openxmlformats.org/officeDocument/2006/relationships/slideLayout" Target="../slideLayouts/slideLayout7.xml"/><Relationship Id="rId4" Type="http://schemas.openxmlformats.org/officeDocument/2006/relationships/hyperlink" Target="https://ucsd-actri.jotform.com/232994806487978"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ucsd-actri.jotform.com/232994806487978"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mailto:actri-florence@health.ucsd.edu"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academy.florencehc.com/path/etmf-training-for-internal-users" TargetMode="External"/><Relationship Id="rId13" Type="http://schemas.openxmlformats.org/officeDocument/2006/relationships/hyperlink" Target="https://academy.florencehc.com/econsent-for-end-users" TargetMode="External"/><Relationship Id="rId3" Type="http://schemas.openxmlformats.org/officeDocument/2006/relationships/hyperlink" Target="https://academy.florencehc.com/path/etmf-training-for-monitors" TargetMode="External"/><Relationship Id="rId7" Type="http://schemas.openxmlformats.org/officeDocument/2006/relationships/hyperlink" Target="https://academy.florencehc.com/path/etmf-training-for-site-users" TargetMode="External"/><Relationship Id="rId12" Type="http://schemas.openxmlformats.org/officeDocument/2006/relationships/hyperlink" Target="https://academy.florencehc.com/path/view-only-training-for-ancillary-roles" TargetMode="External"/><Relationship Id="rId2" Type="http://schemas.openxmlformats.org/officeDocument/2006/relationships/hyperlink" Target="https://go.ucsd.edu/3Aa7XO4" TargetMode="External"/><Relationship Id="rId1" Type="http://schemas.openxmlformats.org/officeDocument/2006/relationships/slideLayout" Target="../slideLayouts/slideLayout2.xml"/><Relationship Id="rId6" Type="http://schemas.openxmlformats.org/officeDocument/2006/relationships/hyperlink" Target="https://academy.florencehc.com/path/eisf-training-for-implementation-team" TargetMode="External"/><Relationship Id="rId11" Type="http://schemas.openxmlformats.org/officeDocument/2006/relationships/hyperlink" Target="https://academy.florencehc.com/path/team-admin-training-for-etmf-and-eisf" TargetMode="External"/><Relationship Id="rId5" Type="http://schemas.openxmlformats.org/officeDocument/2006/relationships/hyperlink" Target="https://academy.florencehc.com/path/etmf-training-for-implementation-team" TargetMode="External"/><Relationship Id="rId15" Type="http://schemas.openxmlformats.org/officeDocument/2006/relationships/hyperlink" Target="https://academy.florencehc.com/econsent-refresher-training" TargetMode="External"/><Relationship Id="rId10" Type="http://schemas.openxmlformats.org/officeDocument/2006/relationships/hyperlink" Target="https://academy.florencehc.com/path/pi-training-for-etmf-and-eisf" TargetMode="External"/><Relationship Id="rId4" Type="http://schemas.openxmlformats.org/officeDocument/2006/relationships/hyperlink" Target="https://academy.florencehc.com/path/eisf-training-for-monitors" TargetMode="External"/><Relationship Id="rId9" Type="http://schemas.openxmlformats.org/officeDocument/2006/relationships/hyperlink" Target="https://academy.florencehc.com/path/eisf-training-for-study-staff" TargetMode="External"/><Relationship Id="rId14" Type="http://schemas.openxmlformats.org/officeDocument/2006/relationships/hyperlink" Target="https://academy.florencehc.com/econsent-for-site-admin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EA3DE44-95FE-544E-A257-78450D0CFFD8}"/>
              </a:ext>
            </a:extLst>
          </p:cNvPr>
          <p:cNvSpPr/>
          <p:nvPr/>
        </p:nvSpPr>
        <p:spPr>
          <a:xfrm>
            <a:off x="-6693" y="1"/>
            <a:ext cx="7779093" cy="1053772"/>
          </a:xfrm>
          <a:prstGeom prst="rect">
            <a:avLst/>
          </a:prstGeom>
          <a:solidFill>
            <a:srgbClr val="2E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endParaRPr>
          </a:p>
        </p:txBody>
      </p:sp>
      <p:grpSp>
        <p:nvGrpSpPr>
          <p:cNvPr id="2" name="Group 1">
            <a:extLst>
              <a:ext uri="{FF2B5EF4-FFF2-40B4-BE49-F238E27FC236}">
                <a16:creationId xmlns:a16="http://schemas.microsoft.com/office/drawing/2014/main" id="{9971C83D-5313-5B45-8B38-9ACA82155C44}"/>
              </a:ext>
            </a:extLst>
          </p:cNvPr>
          <p:cNvGrpSpPr/>
          <p:nvPr/>
        </p:nvGrpSpPr>
        <p:grpSpPr>
          <a:xfrm>
            <a:off x="-9549" y="2868910"/>
            <a:ext cx="7781949" cy="1954098"/>
            <a:chOff x="-2878" y="3630798"/>
            <a:chExt cx="7775278" cy="1848902"/>
          </a:xfrm>
        </p:grpSpPr>
        <p:sp>
          <p:nvSpPr>
            <p:cNvPr id="13" name="Rectangle 12">
              <a:extLst>
                <a:ext uri="{FF2B5EF4-FFF2-40B4-BE49-F238E27FC236}">
                  <a16:creationId xmlns:a16="http://schemas.microsoft.com/office/drawing/2014/main" id="{6122EBD3-E1FB-D34D-AFFA-BE3326740AB0}"/>
                </a:ext>
              </a:extLst>
            </p:cNvPr>
            <p:cNvSpPr/>
            <p:nvPr/>
          </p:nvSpPr>
          <p:spPr>
            <a:xfrm>
              <a:off x="6693" y="3630799"/>
              <a:ext cx="1880273" cy="18489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 name="Rectangle 10">
              <a:extLst>
                <a:ext uri="{FF2B5EF4-FFF2-40B4-BE49-F238E27FC236}">
                  <a16:creationId xmlns:a16="http://schemas.microsoft.com/office/drawing/2014/main" id="{94BE3B9F-F9C7-8C40-9F12-B65AD07D5409}"/>
                </a:ext>
              </a:extLst>
            </p:cNvPr>
            <p:cNvSpPr/>
            <p:nvPr/>
          </p:nvSpPr>
          <p:spPr>
            <a:xfrm rot="5400000">
              <a:off x="723095" y="2922088"/>
              <a:ext cx="437541" cy="1889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 name="TextBox 11">
              <a:extLst>
                <a:ext uri="{FF2B5EF4-FFF2-40B4-BE49-F238E27FC236}">
                  <a16:creationId xmlns:a16="http://schemas.microsoft.com/office/drawing/2014/main" id="{733F90FB-B3A5-3740-A7A1-DD781EA0F2A3}"/>
                </a:ext>
              </a:extLst>
            </p:cNvPr>
            <p:cNvSpPr txBox="1"/>
            <p:nvPr/>
          </p:nvSpPr>
          <p:spPr>
            <a:xfrm>
              <a:off x="8640" y="4078461"/>
              <a:ext cx="1914918" cy="495053"/>
            </a:xfrm>
            <a:prstGeom prst="rect">
              <a:avLst/>
            </a:prstGeom>
            <a:noFill/>
          </p:spPr>
          <p:txBody>
            <a:bodyPr wrap="square" rtlCol="0">
              <a:spAutoFit/>
            </a:bodyPr>
            <a:lstStyle/>
            <a:p>
              <a:pPr algn="ctr"/>
              <a:r>
                <a:rPr lang="en-US" sz="1400" b="1">
                  <a:solidFill>
                    <a:schemeClr val="accent1">
                      <a:lumMod val="50000"/>
                    </a:schemeClr>
                  </a:solidFill>
                  <a:latin typeface="Raleway" panose="020B0503030101060003" pitchFamily="34" charset="77"/>
                </a:rPr>
                <a:t>Request Florence related services.</a:t>
              </a:r>
            </a:p>
          </p:txBody>
        </p:sp>
        <p:sp>
          <p:nvSpPr>
            <p:cNvPr id="16" name="Rectangle 15">
              <a:extLst>
                <a:ext uri="{FF2B5EF4-FFF2-40B4-BE49-F238E27FC236}">
                  <a16:creationId xmlns:a16="http://schemas.microsoft.com/office/drawing/2014/main" id="{6366B203-DA5E-E643-AC5D-8F132C162371}"/>
                </a:ext>
              </a:extLst>
            </p:cNvPr>
            <p:cNvSpPr/>
            <p:nvPr/>
          </p:nvSpPr>
          <p:spPr>
            <a:xfrm>
              <a:off x="1943613" y="3630798"/>
              <a:ext cx="5828787" cy="1848900"/>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8" name="TextBox 27">
              <a:extLst>
                <a:ext uri="{FF2B5EF4-FFF2-40B4-BE49-F238E27FC236}">
                  <a16:creationId xmlns:a16="http://schemas.microsoft.com/office/drawing/2014/main" id="{E13592E7-7FB7-A949-8437-C615C7A0CCD8}"/>
                </a:ext>
              </a:extLst>
            </p:cNvPr>
            <p:cNvSpPr txBox="1"/>
            <p:nvPr/>
          </p:nvSpPr>
          <p:spPr>
            <a:xfrm>
              <a:off x="1946041" y="3700762"/>
              <a:ext cx="5822867" cy="1732687"/>
            </a:xfrm>
            <a:prstGeom prst="rect">
              <a:avLst/>
            </a:prstGeom>
            <a:noFill/>
          </p:spPr>
          <p:txBody>
            <a:bodyPr wrap="square" rtlCol="0">
              <a:spAutoFit/>
            </a:bodyPr>
            <a:lstStyle/>
            <a:p>
              <a:r>
                <a:rPr lang="en-US" sz="1200">
                  <a:latin typeface="Raleway" panose="020B0503030101060003"/>
                </a:rPr>
                <a:t>All Florence Requests for Services are submitted using the link:: </a:t>
              </a:r>
            </a:p>
            <a:p>
              <a:pPr>
                <a:spcAft>
                  <a:spcPts val="600"/>
                </a:spcAft>
              </a:pPr>
              <a:r>
                <a:rPr lang="en-US" sz="1200" b="1">
                  <a:hlinkClick r:id="rId2" tooltip="https://ucsd-actri.jotform.com/232994806487978"/>
                </a:rPr>
                <a:t>https://ucsd-actri.jotform.com/232994806487978</a:t>
              </a:r>
              <a:r>
                <a:rPr lang="en-US" sz="1200" b="1"/>
                <a:t>.  </a:t>
              </a:r>
              <a:r>
                <a:rPr lang="en-US" sz="1200">
                  <a:latin typeface="Raleway" pitchFamily="2" charset="77"/>
                </a:rPr>
                <a:t>The following serves are available:</a:t>
              </a:r>
            </a:p>
            <a:p>
              <a:pPr marL="171450" indent="-171450">
                <a:buFont typeface="Arial" panose="020B0604020202020204" pitchFamily="34" charset="0"/>
                <a:buChar char="•"/>
              </a:pPr>
              <a:r>
                <a:rPr lang="en-US" sz="1200">
                  <a:latin typeface="Raleway" pitchFamily="2" charset="77"/>
                </a:rPr>
                <a:t>Create a Study Structure</a:t>
              </a:r>
            </a:p>
            <a:p>
              <a:pPr marL="171450" indent="-171450">
                <a:buFont typeface="Arial" panose="020B0604020202020204" pitchFamily="34" charset="0"/>
                <a:buChar char="•"/>
              </a:pPr>
              <a:r>
                <a:rPr lang="en-US" sz="1200">
                  <a:latin typeface="Raleway" pitchFamily="2" charset="77"/>
                </a:rPr>
                <a:t>Update and existing study structure</a:t>
              </a:r>
            </a:p>
            <a:p>
              <a:pPr marL="171450" indent="-171450">
                <a:buFont typeface="Arial" panose="020B0604020202020204" pitchFamily="34" charset="0"/>
                <a:buChar char="•"/>
              </a:pPr>
              <a:r>
                <a:rPr lang="en-US" sz="1200">
                  <a:latin typeface="Raleway" pitchFamily="2" charset="77"/>
                </a:rPr>
                <a:t>Grant/Update UCSD Departmental User Access</a:t>
              </a:r>
            </a:p>
            <a:p>
              <a:pPr marL="171450" indent="-171450">
                <a:buFont typeface="Arial" panose="020B0604020202020204" pitchFamily="34" charset="0"/>
                <a:buChar char="•"/>
              </a:pPr>
              <a:r>
                <a:rPr lang="en-US" sz="1200">
                  <a:latin typeface="Raleway" pitchFamily="2" charset="77"/>
                </a:rPr>
                <a:t>Grant/Update External Monitor User Access</a:t>
              </a:r>
            </a:p>
            <a:p>
              <a:pPr marL="171450" indent="-171450">
                <a:buFont typeface="Arial" panose="020B0604020202020204" pitchFamily="34" charset="0"/>
                <a:buChar char="•"/>
              </a:pPr>
              <a:r>
                <a:rPr lang="en-US" sz="1200">
                  <a:latin typeface="Raleway" pitchFamily="2" charset="77"/>
                </a:rPr>
                <a:t>Grant/Update Study-Specific User Access</a:t>
              </a:r>
            </a:p>
            <a:p>
              <a:pPr marL="171450" indent="-171450">
                <a:buFont typeface="Arial" panose="020B0604020202020204" pitchFamily="34" charset="0"/>
                <a:buChar char="•"/>
              </a:pPr>
              <a:r>
                <a:rPr lang="en-US" sz="1200">
                  <a:latin typeface="Raleway" pitchFamily="2" charset="77"/>
                </a:rPr>
                <a:t>Remove User Access</a:t>
              </a:r>
              <a:endParaRPr lang="en-US" sz="1200">
                <a:solidFill>
                  <a:srgbClr val="194474"/>
                </a:solidFill>
                <a:latin typeface="Raleway" panose="020B0503030101060003"/>
              </a:endParaRPr>
            </a:p>
          </p:txBody>
        </p:sp>
      </p:grpSp>
      <p:grpSp>
        <p:nvGrpSpPr>
          <p:cNvPr id="5" name="Group 4">
            <a:extLst>
              <a:ext uri="{FF2B5EF4-FFF2-40B4-BE49-F238E27FC236}">
                <a16:creationId xmlns:a16="http://schemas.microsoft.com/office/drawing/2014/main" id="{E7F846B1-A76A-C047-85ED-4D861A998F3B}"/>
              </a:ext>
            </a:extLst>
          </p:cNvPr>
          <p:cNvGrpSpPr/>
          <p:nvPr/>
        </p:nvGrpSpPr>
        <p:grpSpPr>
          <a:xfrm>
            <a:off x="-507818" y="4885443"/>
            <a:ext cx="8280217" cy="2350472"/>
            <a:chOff x="-505716" y="3591236"/>
            <a:chExt cx="8281611" cy="3236336"/>
          </a:xfrm>
        </p:grpSpPr>
        <p:sp>
          <p:nvSpPr>
            <p:cNvPr id="6" name="Rectangle 5">
              <a:extLst>
                <a:ext uri="{FF2B5EF4-FFF2-40B4-BE49-F238E27FC236}">
                  <a16:creationId xmlns:a16="http://schemas.microsoft.com/office/drawing/2014/main" id="{4EA8AA8C-F1F9-DC4C-8443-B50BA4410858}"/>
                </a:ext>
              </a:extLst>
            </p:cNvPr>
            <p:cNvSpPr/>
            <p:nvPr/>
          </p:nvSpPr>
          <p:spPr>
            <a:xfrm>
              <a:off x="0" y="3630794"/>
              <a:ext cx="7772400" cy="2219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3" name="Group 2">
              <a:extLst>
                <a:ext uri="{FF2B5EF4-FFF2-40B4-BE49-F238E27FC236}">
                  <a16:creationId xmlns:a16="http://schemas.microsoft.com/office/drawing/2014/main" id="{A2933E67-1148-DA4C-B931-B647181E0D85}"/>
                </a:ext>
              </a:extLst>
            </p:cNvPr>
            <p:cNvGrpSpPr/>
            <p:nvPr/>
          </p:nvGrpSpPr>
          <p:grpSpPr>
            <a:xfrm>
              <a:off x="-505716" y="3591236"/>
              <a:ext cx="8281611" cy="3236336"/>
              <a:chOff x="-509211" y="5668569"/>
              <a:chExt cx="8281611" cy="3236336"/>
            </a:xfrm>
          </p:grpSpPr>
          <p:sp>
            <p:nvSpPr>
              <p:cNvPr id="43" name="Rectangle 42">
                <a:extLst>
                  <a:ext uri="{FF2B5EF4-FFF2-40B4-BE49-F238E27FC236}">
                    <a16:creationId xmlns:a16="http://schemas.microsoft.com/office/drawing/2014/main" id="{B4220C08-D29C-384F-A110-1ACD2C8B2A75}"/>
                  </a:ext>
                </a:extLst>
              </p:cNvPr>
              <p:cNvSpPr/>
              <p:nvPr/>
            </p:nvSpPr>
            <p:spPr>
              <a:xfrm>
                <a:off x="-22051" y="5668571"/>
                <a:ext cx="1919570" cy="29486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4" name="Rectangle 43">
                <a:extLst>
                  <a:ext uri="{FF2B5EF4-FFF2-40B4-BE49-F238E27FC236}">
                    <a16:creationId xmlns:a16="http://schemas.microsoft.com/office/drawing/2014/main" id="{4DDE83CB-CCA7-6D4D-8A64-B257BEF28B34}"/>
                  </a:ext>
                </a:extLst>
              </p:cNvPr>
              <p:cNvSpPr/>
              <p:nvPr/>
            </p:nvSpPr>
            <p:spPr>
              <a:xfrm rot="5400000">
                <a:off x="618453" y="5049162"/>
                <a:ext cx="630732" cy="18990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BDD3AE88-4426-2A49-A306-56084D52316C}"/>
                  </a:ext>
                </a:extLst>
              </p:cNvPr>
              <p:cNvSpPr txBox="1"/>
              <p:nvPr/>
            </p:nvSpPr>
            <p:spPr>
              <a:xfrm>
                <a:off x="-509211" y="5795424"/>
                <a:ext cx="2862073" cy="307777"/>
              </a:xfrm>
              <a:prstGeom prst="rect">
                <a:avLst/>
              </a:prstGeom>
              <a:noFill/>
            </p:spPr>
            <p:txBody>
              <a:bodyPr wrap="square" lIns="91440" tIns="45720" rIns="91440" bIns="45720" rtlCol="0" anchor="t">
                <a:spAutoFit/>
              </a:bodyPr>
              <a:lstStyle/>
              <a:p>
                <a:pPr algn="ctr"/>
                <a:r>
                  <a:rPr lang="en-US" sz="1400" b="1">
                    <a:solidFill>
                      <a:schemeClr val="bg1"/>
                    </a:solidFill>
                    <a:latin typeface="Century Gothic"/>
                  </a:rPr>
                  <a:t>How to:</a:t>
                </a:r>
              </a:p>
            </p:txBody>
          </p:sp>
          <p:sp>
            <p:nvSpPr>
              <p:cNvPr id="46" name="TextBox 45">
                <a:extLst>
                  <a:ext uri="{FF2B5EF4-FFF2-40B4-BE49-F238E27FC236}">
                    <a16:creationId xmlns:a16="http://schemas.microsoft.com/office/drawing/2014/main" id="{A0AA1400-3677-864C-BE14-61692358CE8D}"/>
                  </a:ext>
                </a:extLst>
              </p:cNvPr>
              <p:cNvSpPr txBox="1"/>
              <p:nvPr/>
            </p:nvSpPr>
            <p:spPr>
              <a:xfrm>
                <a:off x="-13340" y="6325773"/>
                <a:ext cx="1947110" cy="1017058"/>
              </a:xfrm>
              <a:prstGeom prst="rect">
                <a:avLst/>
              </a:prstGeom>
              <a:noFill/>
            </p:spPr>
            <p:txBody>
              <a:bodyPr wrap="square" lIns="91440" tIns="45720" rIns="91440" bIns="45720" rtlCol="0" anchor="t">
                <a:spAutoFit/>
              </a:bodyPr>
              <a:lstStyle/>
              <a:p>
                <a:pPr algn="ctr"/>
                <a:r>
                  <a:rPr lang="en-US" sz="1400" b="1">
                    <a:solidFill>
                      <a:schemeClr val="accent1">
                        <a:lumMod val="50000"/>
                      </a:schemeClr>
                    </a:solidFill>
                    <a:latin typeface="Raleway" panose="020B0503030101060003" pitchFamily="34" charset="77"/>
                  </a:rPr>
                  <a:t>Request External Monitor Access Request</a:t>
                </a:r>
              </a:p>
            </p:txBody>
          </p:sp>
          <p:sp>
            <p:nvSpPr>
              <p:cNvPr id="48" name="Rectangle 47">
                <a:extLst>
                  <a:ext uri="{FF2B5EF4-FFF2-40B4-BE49-F238E27FC236}">
                    <a16:creationId xmlns:a16="http://schemas.microsoft.com/office/drawing/2014/main" id="{0B7BB542-9E0D-DE4C-BBE2-0DBF429313C2}"/>
                  </a:ext>
                </a:extLst>
              </p:cNvPr>
              <p:cNvSpPr/>
              <p:nvPr/>
            </p:nvSpPr>
            <p:spPr>
              <a:xfrm>
                <a:off x="1943613" y="5668569"/>
                <a:ext cx="5828787" cy="2948677"/>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2" name="TextBox 51">
                <a:extLst>
                  <a:ext uri="{FF2B5EF4-FFF2-40B4-BE49-F238E27FC236}">
                    <a16:creationId xmlns:a16="http://schemas.microsoft.com/office/drawing/2014/main" id="{747A9093-74E1-4D45-9A8C-F7D155997120}"/>
                  </a:ext>
                </a:extLst>
              </p:cNvPr>
              <p:cNvSpPr txBox="1"/>
              <p:nvPr/>
            </p:nvSpPr>
            <p:spPr>
              <a:xfrm>
                <a:off x="1945437" y="5747791"/>
                <a:ext cx="5808632" cy="3157114"/>
              </a:xfrm>
              <a:prstGeom prst="rect">
                <a:avLst/>
              </a:prstGeom>
              <a:noFill/>
            </p:spPr>
            <p:txBody>
              <a:bodyPr wrap="square" lIns="91440" tIns="45720" rIns="91440" bIns="45720" rtlCol="0" anchor="t">
                <a:spAutoFit/>
              </a:bodyPr>
              <a:lstStyle/>
              <a:p>
                <a:pPr marL="228600" indent="-228600">
                  <a:spcAft>
                    <a:spcPts val="600"/>
                  </a:spcAft>
                  <a:buAutoNum type="arabicPeriod"/>
                </a:pPr>
                <a:r>
                  <a:rPr lang="en-US" sz="1200" dirty="0">
                    <a:latin typeface="Raleway" panose="020B0503030101060003"/>
                  </a:rPr>
                  <a:t>Submit a BMI Florence External Monitor request (requested by study team).</a:t>
                </a:r>
              </a:p>
              <a:p>
                <a:pPr marL="228600" indent="-228600">
                  <a:spcAft>
                    <a:spcPts val="600"/>
                  </a:spcAft>
                  <a:buFont typeface="+mj-lt"/>
                  <a:buAutoNum type="arabicPeriod"/>
                </a:pPr>
                <a:r>
                  <a:rPr lang="en-US" sz="1200" dirty="0">
                    <a:latin typeface="Raleway" panose="020B0503030101060003"/>
                  </a:rPr>
                  <a:t>BMI Completes the request by Creating the User and Adding the User to study External Monitor role using the requested window of time</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latin typeface="Raleway" panose="020B0503030101060003"/>
                  </a:rPr>
                  <a:t>User is sent notification to initially login to Florence and create user profile</a:t>
                </a:r>
                <a:r>
                  <a:rPr lang="en-US" sz="1200" dirty="0">
                    <a:solidFill>
                      <a:srgbClr val="194474"/>
                    </a:solidFill>
                    <a:latin typeface="Raleway" panose="020B0503030101060003"/>
                  </a:rPr>
                  <a:t>.</a:t>
                </a:r>
              </a:p>
              <a:p>
                <a:pPr marL="228600" indent="-228600">
                  <a:spcAft>
                    <a:spcPts val="600"/>
                  </a:spcAft>
                  <a:buFont typeface="+mj-lt"/>
                  <a:buAutoNum type="arabicPeriod"/>
                </a:pPr>
                <a:r>
                  <a:rPr lang="en-US" sz="1200">
                    <a:solidFill>
                      <a:srgbClr val="194474"/>
                    </a:solidFill>
                    <a:latin typeface="Raleway" panose="020B0503030101060003"/>
                  </a:rPr>
                  <a:t> Turnaround Time = 2 business days</a:t>
                </a:r>
              </a:p>
              <a:p>
                <a:pPr>
                  <a:spcAft>
                    <a:spcPts val="600"/>
                  </a:spcAft>
                </a:pPr>
                <a:endParaRPr lang="en-US" sz="1200">
                  <a:solidFill>
                    <a:srgbClr val="194474"/>
                  </a:solidFill>
                  <a:latin typeface="Raleway" panose="020B0503030101060003" pitchFamily="34" charset="77"/>
                </a:endParaRPr>
              </a:p>
              <a:p>
                <a:pPr marL="228600" indent="-228600">
                  <a:spcAft>
                    <a:spcPts val="600"/>
                  </a:spcAft>
                  <a:buFont typeface="+mj-lt"/>
                  <a:buAutoNum type="arabicPeriod"/>
                </a:pPr>
                <a:endParaRPr lang="en-US" sz="1200">
                  <a:solidFill>
                    <a:srgbClr val="194474"/>
                  </a:solidFill>
                  <a:latin typeface="Raleway" panose="020B0503030101060003" pitchFamily="34" charset="77"/>
                </a:endParaRPr>
              </a:p>
              <a:p>
                <a:pPr>
                  <a:spcAft>
                    <a:spcPts val="600"/>
                  </a:spcAft>
                </a:pPr>
                <a:endParaRPr lang="en-US" sz="1200"/>
              </a:p>
            </p:txBody>
          </p:sp>
        </p:grpSp>
      </p:grpSp>
      <p:sp>
        <p:nvSpPr>
          <p:cNvPr id="67" name="TextBox 66">
            <a:extLst>
              <a:ext uri="{FF2B5EF4-FFF2-40B4-BE49-F238E27FC236}">
                <a16:creationId xmlns:a16="http://schemas.microsoft.com/office/drawing/2014/main" id="{A7BBA2B9-B1E5-5A42-8B58-2491E7ADFBC6}"/>
              </a:ext>
            </a:extLst>
          </p:cNvPr>
          <p:cNvSpPr txBox="1"/>
          <p:nvPr/>
        </p:nvSpPr>
        <p:spPr>
          <a:xfrm>
            <a:off x="1731677" y="236272"/>
            <a:ext cx="5980174" cy="677108"/>
          </a:xfrm>
          <a:prstGeom prst="rect">
            <a:avLst/>
          </a:prstGeom>
          <a:noFill/>
        </p:spPr>
        <p:txBody>
          <a:bodyPr wrap="square" lIns="91440" tIns="45720" rIns="91440" bIns="45720" rtlCol="0" anchor="t">
            <a:spAutoFit/>
          </a:bodyPr>
          <a:lstStyle/>
          <a:p>
            <a:pPr algn="ctr"/>
            <a:r>
              <a:rPr lang="en-US" sz="2400">
                <a:solidFill>
                  <a:schemeClr val="bg1"/>
                </a:solidFill>
                <a:latin typeface="Raleway"/>
              </a:rPr>
              <a:t>UCSD Florence Operational SOPs:</a:t>
            </a:r>
          </a:p>
          <a:p>
            <a:pPr algn="ctr"/>
            <a:r>
              <a:rPr lang="en-US" sz="1400">
                <a:solidFill>
                  <a:schemeClr val="bg1"/>
                </a:solidFill>
                <a:ea typeface="+mn-lt"/>
                <a:cs typeface="+mn-lt"/>
                <a:hlinkClick r:id="rId3">
                  <a:extLst>
                    <a:ext uri="{A12FA001-AC4F-418D-AE19-62706E023703}">
                      <ahyp:hlinkClr xmlns:ahyp="http://schemas.microsoft.com/office/drawing/2018/hyperlinkcolor" val="tx"/>
                    </a:ext>
                  </a:extLst>
                </a:hlinkClick>
              </a:rPr>
              <a:t>ACTRI BMI Florence Website</a:t>
            </a:r>
            <a:endParaRPr lang="en-US" sz="2400">
              <a:solidFill>
                <a:schemeClr val="bg1"/>
              </a:solidFill>
              <a:ea typeface="Calibri"/>
              <a:cs typeface="Calibri"/>
            </a:endParaRPr>
          </a:p>
        </p:txBody>
      </p:sp>
      <p:grpSp>
        <p:nvGrpSpPr>
          <p:cNvPr id="4" name="Group 3">
            <a:extLst>
              <a:ext uri="{FF2B5EF4-FFF2-40B4-BE49-F238E27FC236}">
                <a16:creationId xmlns:a16="http://schemas.microsoft.com/office/drawing/2014/main" id="{B8029638-39A8-A54C-8483-4E853FC69A4B}"/>
              </a:ext>
            </a:extLst>
          </p:cNvPr>
          <p:cNvGrpSpPr/>
          <p:nvPr/>
        </p:nvGrpSpPr>
        <p:grpSpPr>
          <a:xfrm>
            <a:off x="-12030" y="1088368"/>
            <a:ext cx="7784429" cy="1747986"/>
            <a:chOff x="-10189" y="1622738"/>
            <a:chExt cx="7782588" cy="1730841"/>
          </a:xfrm>
        </p:grpSpPr>
        <p:sp>
          <p:nvSpPr>
            <p:cNvPr id="31" name="Rectangle 30">
              <a:extLst>
                <a:ext uri="{FF2B5EF4-FFF2-40B4-BE49-F238E27FC236}">
                  <a16:creationId xmlns:a16="http://schemas.microsoft.com/office/drawing/2014/main" id="{1AF4456B-EE56-A246-9749-06502175B6D3}"/>
                </a:ext>
              </a:extLst>
            </p:cNvPr>
            <p:cNvSpPr/>
            <p:nvPr/>
          </p:nvSpPr>
          <p:spPr>
            <a:xfrm>
              <a:off x="-9236" y="1631534"/>
              <a:ext cx="1900114" cy="171068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aleway" panose="020B0503030101060003" pitchFamily="34" charset="77"/>
              </a:endParaRPr>
            </a:p>
          </p:txBody>
        </p:sp>
        <p:sp>
          <p:nvSpPr>
            <p:cNvPr id="32" name="Rectangle 31">
              <a:extLst>
                <a:ext uri="{FF2B5EF4-FFF2-40B4-BE49-F238E27FC236}">
                  <a16:creationId xmlns:a16="http://schemas.microsoft.com/office/drawing/2014/main" id="{A9C287B4-D8ED-4D46-826E-7ABEB6909094}"/>
                </a:ext>
              </a:extLst>
            </p:cNvPr>
            <p:cNvSpPr/>
            <p:nvPr/>
          </p:nvSpPr>
          <p:spPr>
            <a:xfrm rot="5400000">
              <a:off x="731924" y="880856"/>
              <a:ext cx="411701" cy="18959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6" name="Rectangle 35">
              <a:extLst>
                <a:ext uri="{FF2B5EF4-FFF2-40B4-BE49-F238E27FC236}">
                  <a16:creationId xmlns:a16="http://schemas.microsoft.com/office/drawing/2014/main" id="{F7EAB225-F7EC-4149-97F0-9D95CC0A3D53}"/>
                </a:ext>
              </a:extLst>
            </p:cNvPr>
            <p:cNvSpPr/>
            <p:nvPr/>
          </p:nvSpPr>
          <p:spPr>
            <a:xfrm>
              <a:off x="1943612" y="1622738"/>
              <a:ext cx="5828787" cy="1730841"/>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TextBox 61">
              <a:extLst>
                <a:ext uri="{FF2B5EF4-FFF2-40B4-BE49-F238E27FC236}">
                  <a16:creationId xmlns:a16="http://schemas.microsoft.com/office/drawing/2014/main" id="{66A4B0C4-1E55-0046-BD46-85F7FE25F566}"/>
                </a:ext>
              </a:extLst>
            </p:cNvPr>
            <p:cNvSpPr txBox="1"/>
            <p:nvPr/>
          </p:nvSpPr>
          <p:spPr>
            <a:xfrm>
              <a:off x="2020824" y="1638884"/>
              <a:ext cx="5733252" cy="1447600"/>
            </a:xfrm>
            <a:prstGeom prst="rect">
              <a:avLst/>
            </a:prstGeom>
            <a:noFill/>
          </p:spPr>
          <p:txBody>
            <a:bodyPr wrap="square" lIns="91440" tIns="45720" rIns="91440" bIns="45720" rtlCol="0" anchor="t">
              <a:spAutoFit/>
            </a:bodyPr>
            <a:lstStyle/>
            <a:p>
              <a:pPr>
                <a:spcAft>
                  <a:spcPts val="600"/>
                </a:spcAft>
              </a:pPr>
              <a:r>
                <a:rPr lang="en-US" sz="1400">
                  <a:solidFill>
                    <a:srgbClr val="194474"/>
                  </a:solidFill>
                  <a:latin typeface="+mj-lt"/>
                </a:rPr>
                <a:t>UCSD Florence is a cloud based </a:t>
              </a:r>
              <a:r>
                <a:rPr lang="en-US" sz="1400" err="1">
                  <a:solidFill>
                    <a:srgbClr val="194474"/>
                  </a:solidFill>
                  <a:latin typeface="+mj-lt"/>
                </a:rPr>
                <a:t>eRegulatory</a:t>
              </a:r>
              <a:r>
                <a:rPr lang="en-US" sz="1400">
                  <a:solidFill>
                    <a:srgbClr val="194474"/>
                  </a:solidFill>
                  <a:latin typeface="+mj-lt"/>
                </a:rPr>
                <a:t> </a:t>
              </a:r>
              <a:r>
                <a:rPr lang="en-US" sz="1400">
                  <a:latin typeface="+mj-lt"/>
                </a:rPr>
                <a:t>application that replaces paper forms and physical binders, giving research teams an efficient, compliant way to electronically sign, manage, store, and collaborate on study documents</a:t>
              </a:r>
              <a:r>
                <a:rPr lang="en-US" sz="1100">
                  <a:latin typeface="+mj-lt"/>
                </a:rPr>
                <a:t>.</a:t>
              </a:r>
              <a:r>
                <a:rPr lang="en-US" sz="1100">
                  <a:solidFill>
                    <a:srgbClr val="194474"/>
                  </a:solidFill>
                  <a:latin typeface="+mj-lt"/>
                </a:rPr>
                <a:t> </a:t>
              </a:r>
            </a:p>
            <a:p>
              <a:pPr>
                <a:spcAft>
                  <a:spcPts val="600"/>
                </a:spcAft>
              </a:pPr>
              <a:r>
                <a:rPr lang="en-US" sz="1400">
                  <a:solidFill>
                    <a:srgbClr val="194474"/>
                  </a:solidFill>
                  <a:latin typeface="+mj-lt"/>
                </a:rPr>
                <a:t>UCSD’s Florence instance is managed by ACTRI’s BMI section.  These are the high-level operational SOPs used to manage the system and to guide users on the minimum standard work to access and utilize UCSD’s Florence.</a:t>
              </a:r>
            </a:p>
          </p:txBody>
        </p:sp>
        <p:sp>
          <p:nvSpPr>
            <p:cNvPr id="69" name="TextBox 68">
              <a:extLst>
                <a:ext uri="{FF2B5EF4-FFF2-40B4-BE49-F238E27FC236}">
                  <a16:creationId xmlns:a16="http://schemas.microsoft.com/office/drawing/2014/main" id="{9AF0DD9D-ED46-A549-BCDF-393830AA1A0A}"/>
                </a:ext>
              </a:extLst>
            </p:cNvPr>
            <p:cNvSpPr txBox="1"/>
            <p:nvPr/>
          </p:nvSpPr>
          <p:spPr>
            <a:xfrm>
              <a:off x="3457" y="1752707"/>
              <a:ext cx="1873586" cy="631072"/>
            </a:xfrm>
            <a:prstGeom prst="rect">
              <a:avLst/>
            </a:prstGeom>
            <a:noFill/>
          </p:spPr>
          <p:txBody>
            <a:bodyPr wrap="square" rtlCol="0">
              <a:spAutoFit/>
            </a:bodyPr>
            <a:lstStyle/>
            <a:p>
              <a:endParaRPr lang="en-US" sz="1200" b="1">
                <a:solidFill>
                  <a:srgbClr val="194474"/>
                </a:solidFill>
                <a:latin typeface="Century Gothic" panose="020B0502020202020204" pitchFamily="34" charset="0"/>
              </a:endParaRPr>
            </a:p>
            <a:p>
              <a:endParaRPr lang="en-US" sz="1200" b="1">
                <a:solidFill>
                  <a:srgbClr val="194474"/>
                </a:solidFill>
                <a:latin typeface="Raleway" panose="020B0503030101060003" pitchFamily="34" charset="77"/>
              </a:endParaRPr>
            </a:p>
            <a:p>
              <a:endParaRPr lang="en-US" sz="1200" b="1">
                <a:solidFill>
                  <a:srgbClr val="194474"/>
                </a:solidFill>
                <a:latin typeface="Raleway" panose="020B0503030101060003" pitchFamily="34" charset="77"/>
              </a:endParaRPr>
            </a:p>
          </p:txBody>
        </p:sp>
      </p:grpSp>
      <p:pic>
        <p:nvPicPr>
          <p:cNvPr id="74" name="Picture 73" descr="A close up of a logo&#10;&#10;Description automatically generated">
            <a:extLst>
              <a:ext uri="{FF2B5EF4-FFF2-40B4-BE49-F238E27FC236}">
                <a16:creationId xmlns:a16="http://schemas.microsoft.com/office/drawing/2014/main" id="{6ECE66CA-28F2-6345-A6D7-4C54C1B2C24E}"/>
              </a:ext>
            </a:extLst>
          </p:cNvPr>
          <p:cNvPicPr>
            <a:picLocks noChangeAspect="1"/>
          </p:cNvPicPr>
          <p:nvPr/>
        </p:nvPicPr>
        <p:blipFill rotWithShape="1">
          <a:blip r:embed="rId4"/>
          <a:srcRect t="21208" b="23153"/>
          <a:stretch/>
        </p:blipFill>
        <p:spPr>
          <a:xfrm>
            <a:off x="1" y="3877"/>
            <a:ext cx="1867126" cy="1014485"/>
          </a:xfrm>
          <a:prstGeom prst="rect">
            <a:avLst/>
          </a:prstGeom>
        </p:spPr>
      </p:pic>
      <p:sp>
        <p:nvSpPr>
          <p:cNvPr id="8" name="TextBox 7">
            <a:extLst>
              <a:ext uri="{FF2B5EF4-FFF2-40B4-BE49-F238E27FC236}">
                <a16:creationId xmlns:a16="http://schemas.microsoft.com/office/drawing/2014/main" id="{2409C417-3796-3842-BB3D-8C46F5062892}"/>
              </a:ext>
            </a:extLst>
          </p:cNvPr>
          <p:cNvSpPr txBox="1"/>
          <p:nvPr/>
        </p:nvSpPr>
        <p:spPr>
          <a:xfrm>
            <a:off x="3624943" y="9878786"/>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D05735D7-2DC0-4B4D-A0C6-D1DBDC96003A}"/>
              </a:ext>
            </a:extLst>
          </p:cNvPr>
          <p:cNvSpPr txBox="1"/>
          <p:nvPr/>
        </p:nvSpPr>
        <p:spPr>
          <a:xfrm>
            <a:off x="4261757" y="9960429"/>
            <a:ext cx="184731" cy="369332"/>
          </a:xfrm>
          <a:prstGeom prst="rect">
            <a:avLst/>
          </a:prstGeom>
          <a:noFill/>
        </p:spPr>
        <p:txBody>
          <a:bodyPr wrap="none" rtlCol="0">
            <a:spAutoFit/>
          </a:bodyPr>
          <a:lstStyle/>
          <a:p>
            <a:endParaRPr lang="en-US"/>
          </a:p>
        </p:txBody>
      </p:sp>
      <p:grpSp>
        <p:nvGrpSpPr>
          <p:cNvPr id="37" name="Group 36">
            <a:extLst>
              <a:ext uri="{FF2B5EF4-FFF2-40B4-BE49-F238E27FC236}">
                <a16:creationId xmlns:a16="http://schemas.microsoft.com/office/drawing/2014/main" id="{FEE02FB2-713D-1748-88D2-58ED17399444}"/>
              </a:ext>
            </a:extLst>
          </p:cNvPr>
          <p:cNvGrpSpPr/>
          <p:nvPr/>
        </p:nvGrpSpPr>
        <p:grpSpPr>
          <a:xfrm>
            <a:off x="-12106" y="7084729"/>
            <a:ext cx="7783139" cy="2321657"/>
            <a:chOff x="19759" y="8652093"/>
            <a:chExt cx="7771109" cy="1381453"/>
          </a:xfrm>
        </p:grpSpPr>
        <p:sp>
          <p:nvSpPr>
            <p:cNvPr id="38" name="Rectangle 37">
              <a:extLst>
                <a:ext uri="{FF2B5EF4-FFF2-40B4-BE49-F238E27FC236}">
                  <a16:creationId xmlns:a16="http://schemas.microsoft.com/office/drawing/2014/main" id="{785AE8B0-D188-CD44-8C80-E39A31C57EAB}"/>
                </a:ext>
              </a:extLst>
            </p:cNvPr>
            <p:cNvSpPr/>
            <p:nvPr/>
          </p:nvSpPr>
          <p:spPr>
            <a:xfrm>
              <a:off x="19837" y="8652094"/>
              <a:ext cx="1893443" cy="13814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Rectangle 38">
              <a:extLst>
                <a:ext uri="{FF2B5EF4-FFF2-40B4-BE49-F238E27FC236}">
                  <a16:creationId xmlns:a16="http://schemas.microsoft.com/office/drawing/2014/main" id="{0DC7D343-8281-6347-82A9-B21FEFD015D3}"/>
                </a:ext>
              </a:extLst>
            </p:cNvPr>
            <p:cNvSpPr/>
            <p:nvPr/>
          </p:nvSpPr>
          <p:spPr>
            <a:xfrm rot="5400000">
              <a:off x="824430" y="7851007"/>
              <a:ext cx="271086" cy="18802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0" name="TextBox 39">
              <a:extLst>
                <a:ext uri="{FF2B5EF4-FFF2-40B4-BE49-F238E27FC236}">
                  <a16:creationId xmlns:a16="http://schemas.microsoft.com/office/drawing/2014/main" id="{C468D6AF-CB91-CF40-B401-572BB6B8541D}"/>
                </a:ext>
              </a:extLst>
            </p:cNvPr>
            <p:cNvSpPr txBox="1"/>
            <p:nvPr/>
          </p:nvSpPr>
          <p:spPr>
            <a:xfrm>
              <a:off x="393978" y="8689924"/>
              <a:ext cx="1131983" cy="183136"/>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41" name="TextBox 40">
              <a:extLst>
                <a:ext uri="{FF2B5EF4-FFF2-40B4-BE49-F238E27FC236}">
                  <a16:creationId xmlns:a16="http://schemas.microsoft.com/office/drawing/2014/main" id="{07DF7A08-FF60-314C-97C1-6E366E453BA2}"/>
                </a:ext>
              </a:extLst>
            </p:cNvPr>
            <p:cNvSpPr txBox="1"/>
            <p:nvPr/>
          </p:nvSpPr>
          <p:spPr>
            <a:xfrm>
              <a:off x="19759" y="8926687"/>
              <a:ext cx="1867126" cy="439526"/>
            </a:xfrm>
            <a:prstGeom prst="rect">
              <a:avLst/>
            </a:prstGeom>
            <a:noFill/>
          </p:spPr>
          <p:txBody>
            <a:bodyPr wrap="square" rtlCol="0">
              <a:spAutoFit/>
            </a:bodyPr>
            <a:lstStyle/>
            <a:p>
              <a:pPr algn="ctr"/>
              <a:r>
                <a:rPr lang="en-US" sz="1400" b="1">
                  <a:solidFill>
                    <a:srgbClr val="194474"/>
                  </a:solidFill>
                  <a:latin typeface="Raleway"/>
                </a:rPr>
                <a:t>Request a New Study structure build in Florence</a:t>
              </a:r>
            </a:p>
          </p:txBody>
        </p:sp>
        <p:sp>
          <p:nvSpPr>
            <p:cNvPr id="42" name="Rectangle 41">
              <a:extLst>
                <a:ext uri="{FF2B5EF4-FFF2-40B4-BE49-F238E27FC236}">
                  <a16:creationId xmlns:a16="http://schemas.microsoft.com/office/drawing/2014/main" id="{1B1AF367-6C3D-0043-B2C7-5FE8407C6D01}"/>
                </a:ext>
              </a:extLst>
            </p:cNvPr>
            <p:cNvSpPr/>
            <p:nvPr/>
          </p:nvSpPr>
          <p:spPr>
            <a:xfrm>
              <a:off x="1962085" y="8652093"/>
              <a:ext cx="5828783" cy="1381452"/>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latin typeface="Century Gothic" panose="020B0502020202020204" pitchFamily="34" charset="0"/>
              </a:endParaRPr>
            </a:p>
          </p:txBody>
        </p:sp>
      </p:grpSp>
      <p:sp>
        <p:nvSpPr>
          <p:cNvPr id="49" name="TextBox 48">
            <a:extLst>
              <a:ext uri="{FF2B5EF4-FFF2-40B4-BE49-F238E27FC236}">
                <a16:creationId xmlns:a16="http://schemas.microsoft.com/office/drawing/2014/main" id="{A59F53B0-2092-FA49-8952-126047B94798}"/>
              </a:ext>
            </a:extLst>
          </p:cNvPr>
          <p:cNvSpPr txBox="1"/>
          <p:nvPr/>
        </p:nvSpPr>
        <p:spPr>
          <a:xfrm>
            <a:off x="-96253" y="1172932"/>
            <a:ext cx="2011206" cy="1384995"/>
          </a:xfrm>
          <a:prstGeom prst="rect">
            <a:avLst/>
          </a:prstGeom>
          <a:noFill/>
        </p:spPr>
        <p:txBody>
          <a:bodyPr wrap="square" rtlCol="0">
            <a:spAutoFit/>
          </a:bodyPr>
          <a:lstStyle/>
          <a:p>
            <a:pPr algn="ctr"/>
            <a:r>
              <a:rPr lang="en-US" sz="1400" b="1">
                <a:solidFill>
                  <a:schemeClr val="bg1"/>
                </a:solidFill>
                <a:latin typeface="Raleway" panose="020B0503030101060003" pitchFamily="34" charset="77"/>
              </a:rPr>
              <a:t>Description</a:t>
            </a:r>
          </a:p>
          <a:p>
            <a:pPr algn="ctr"/>
            <a:endParaRPr lang="en-US" sz="1400" b="1">
              <a:solidFill>
                <a:schemeClr val="bg1"/>
              </a:solidFill>
              <a:latin typeface="Raleway" panose="020B0503030101060003" pitchFamily="34" charset="77"/>
            </a:endParaRPr>
          </a:p>
          <a:p>
            <a:pPr algn="ctr"/>
            <a:r>
              <a:rPr lang="en-US" sz="1400" b="1">
                <a:solidFill>
                  <a:srgbClr val="01529C"/>
                </a:solidFill>
              </a:rPr>
              <a:t>This document provides UCSD’s Florence Operational Guidelines:</a:t>
            </a:r>
          </a:p>
          <a:p>
            <a:pPr algn="ctr"/>
            <a:endParaRPr lang="en-US" sz="1400" b="1">
              <a:solidFill>
                <a:schemeClr val="bg1"/>
              </a:solidFill>
              <a:latin typeface="Raleway" panose="020B0503030101060003" pitchFamily="34" charset="77"/>
            </a:endParaRPr>
          </a:p>
        </p:txBody>
      </p:sp>
      <p:sp>
        <p:nvSpPr>
          <p:cNvPr id="15" name="Rectangle 1">
            <a:hlinkClick r:id="rId2" tooltip="https://ucsd-actri.jotform.com/232994806487978"/>
          </p:cNvPr>
          <p:cNvSpPr>
            <a:spLocks noChangeArrowheads="1"/>
          </p:cNvSpPr>
          <p:nvPr/>
        </p:nvSpPr>
        <p:spPr bwMode="auto">
          <a:xfrm>
            <a:off x="7984300" y="463177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a:extLst>
              <a:ext uri="{FF2B5EF4-FFF2-40B4-BE49-F238E27FC236}">
                <a16:creationId xmlns:a16="http://schemas.microsoft.com/office/drawing/2014/main" id="{EA14ACA9-4915-DC4B-59B8-352AF91B1C92}"/>
              </a:ext>
            </a:extLst>
          </p:cNvPr>
          <p:cNvSpPr txBox="1"/>
          <p:nvPr/>
        </p:nvSpPr>
        <p:spPr>
          <a:xfrm>
            <a:off x="369137" y="2960610"/>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18" name="Date Placeholder 17">
            <a:extLst>
              <a:ext uri="{FF2B5EF4-FFF2-40B4-BE49-F238E27FC236}">
                <a16:creationId xmlns:a16="http://schemas.microsoft.com/office/drawing/2014/main" id="{B67F2667-D3B6-4BBE-A9A6-2FBE407C46AF}"/>
              </a:ext>
            </a:extLst>
          </p:cNvPr>
          <p:cNvSpPr>
            <a:spLocks noGrp="1"/>
          </p:cNvSpPr>
          <p:nvPr>
            <p:ph type="dt" sz="half" idx="4294967295"/>
          </p:nvPr>
        </p:nvSpPr>
        <p:spPr>
          <a:xfrm>
            <a:off x="9956" y="9689068"/>
            <a:ext cx="2343817" cy="369332"/>
          </a:xfrm>
          <a:prstGeom prst="rect">
            <a:avLst/>
          </a:prstGeom>
        </p:spPr>
        <p:txBody>
          <a:bodyPr/>
          <a:lstStyle/>
          <a:p>
            <a:fld id="{15E23C88-298E-2B4F-816F-1B3175E4E4FC}" type="datetime2">
              <a:rPr lang="en-US" sz="1200" smtClean="0"/>
              <a:t>Thursday, May 29, 2025</a:t>
            </a:fld>
            <a:endParaRPr lang="en-US" sz="1200"/>
          </a:p>
        </p:txBody>
      </p:sp>
      <p:sp>
        <p:nvSpPr>
          <p:cNvPr id="19" name="Slide Number Placeholder 18">
            <a:extLst>
              <a:ext uri="{FF2B5EF4-FFF2-40B4-BE49-F238E27FC236}">
                <a16:creationId xmlns:a16="http://schemas.microsoft.com/office/drawing/2014/main" id="{5E2BEC18-8BD7-B861-3428-BEFE83F659BE}"/>
              </a:ext>
            </a:extLst>
          </p:cNvPr>
          <p:cNvSpPr>
            <a:spLocks noGrp="1"/>
          </p:cNvSpPr>
          <p:nvPr>
            <p:ph type="sldNum" sz="quarter" idx="4294967295"/>
          </p:nvPr>
        </p:nvSpPr>
        <p:spPr>
          <a:xfrm>
            <a:off x="5489258" y="9522883"/>
            <a:ext cx="2273186" cy="535517"/>
          </a:xfrm>
        </p:spPr>
        <p:txBody>
          <a:bodyPr/>
          <a:lstStyle/>
          <a:p>
            <a:fld id="{8ADAFAFE-9083-CA43-93A3-B5F4D929541B}" type="slidenum">
              <a:rPr lang="en-US" smtClean="0"/>
              <a:t>1</a:t>
            </a:fld>
            <a:endParaRPr lang="en-US"/>
          </a:p>
        </p:txBody>
      </p:sp>
      <p:sp>
        <p:nvSpPr>
          <p:cNvPr id="20" name="TextBox 19">
            <a:extLst>
              <a:ext uri="{FF2B5EF4-FFF2-40B4-BE49-F238E27FC236}">
                <a16:creationId xmlns:a16="http://schemas.microsoft.com/office/drawing/2014/main" id="{334E725C-F103-2C9E-2F7D-6D238CDB990D}"/>
              </a:ext>
            </a:extLst>
          </p:cNvPr>
          <p:cNvSpPr txBox="1"/>
          <p:nvPr/>
        </p:nvSpPr>
        <p:spPr>
          <a:xfrm>
            <a:off x="1932256" y="7143494"/>
            <a:ext cx="5840144" cy="1769715"/>
          </a:xfrm>
          <a:prstGeom prst="rect">
            <a:avLst/>
          </a:prstGeom>
          <a:noFill/>
        </p:spPr>
        <p:txBody>
          <a:bodyPr wrap="square" lIns="91440" tIns="45720" rIns="91440" bIns="45720" rtlCol="0" anchor="t">
            <a:spAutoFit/>
          </a:bodyPr>
          <a:lstStyle/>
          <a:p>
            <a:pPr marL="228600" indent="-228600">
              <a:spcAft>
                <a:spcPts val="600"/>
              </a:spcAft>
              <a:buFont typeface="+mj-lt"/>
              <a:buAutoNum type="arabicPeriod"/>
            </a:pPr>
            <a:r>
              <a:rPr lang="en-US" sz="1200" dirty="0">
                <a:latin typeface="Raleway" panose="020B0503030101060003"/>
              </a:rPr>
              <a:t>Submit a BMI Florence Study Creation request (requested by study team) </a:t>
            </a:r>
          </a:p>
          <a:p>
            <a:pPr marL="685800" lvl="1" indent="-228600">
              <a:spcAft>
                <a:spcPts val="600"/>
              </a:spcAft>
              <a:buFont typeface="Arial" panose="020B0604020202020204" pitchFamily="34" charset="0"/>
              <a:buChar char="•"/>
            </a:pPr>
            <a:r>
              <a:rPr lang="en-US" sz="1200" dirty="0">
                <a:solidFill>
                  <a:srgbClr val="194474"/>
                </a:solidFill>
                <a:latin typeface="Raleway"/>
              </a:rPr>
              <a:t>Include Department, PI, IRB#, study type, requested structure</a:t>
            </a:r>
          </a:p>
          <a:p>
            <a:pPr marL="685800" lvl="1" indent="-228600">
              <a:spcAft>
                <a:spcPts val="600"/>
              </a:spcAft>
              <a:buFont typeface="Arial" panose="020B0604020202020204" pitchFamily="34" charset="0"/>
              <a:buChar char="•"/>
            </a:pPr>
            <a:r>
              <a:rPr lang="en-US" sz="1200" dirty="0">
                <a:solidFill>
                  <a:srgbClr val="194474"/>
                </a:solidFill>
                <a:latin typeface="Raleway"/>
              </a:rPr>
              <a:t>Optionally include study personnel list with appropriate roles</a:t>
            </a:r>
          </a:p>
          <a:p>
            <a:pPr marL="228600" indent="-228600">
              <a:spcAft>
                <a:spcPts val="600"/>
              </a:spcAft>
              <a:buFont typeface="+mj-lt"/>
              <a:buAutoNum type="arabicPeriod"/>
            </a:pPr>
            <a:r>
              <a:rPr lang="en-US" sz="1200" dirty="0">
                <a:latin typeface="Raleway" panose="020B0503030101060003"/>
              </a:rPr>
              <a:t>BMI Completes the request by Creating the User and Adding the User to study External Monitor role using the requested window of time</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latin typeface="Raleway" panose="020B0503030101060003"/>
              </a:rPr>
              <a:t>Turnaround Time = 4 business days</a:t>
            </a:r>
            <a:endParaRPr lang="en-US" sz="1200" dirty="0"/>
          </a:p>
        </p:txBody>
      </p:sp>
    </p:spTree>
    <p:extLst>
      <p:ext uri="{BB962C8B-B14F-4D97-AF65-F5344CB8AC3E}">
        <p14:creationId xmlns:p14="http://schemas.microsoft.com/office/powerpoint/2010/main" val="2804960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80095-F543-138D-9752-E815A3684F2E}"/>
            </a:ext>
          </a:extLst>
        </p:cNvPr>
        <p:cNvGrpSpPr/>
        <p:nvPr/>
      </p:nvGrpSpPr>
      <p:grpSpPr>
        <a:xfrm>
          <a:off x="0" y="0"/>
          <a:ext cx="0" cy="0"/>
          <a:chOff x="0" y="0"/>
          <a:chExt cx="0" cy="0"/>
        </a:xfrm>
      </p:grpSpPr>
      <p:sp>
        <p:nvSpPr>
          <p:cNvPr id="26" name="Rectangle 25">
            <a:extLst>
              <a:ext uri="{FF2B5EF4-FFF2-40B4-BE49-F238E27FC236}">
                <a16:creationId xmlns:a16="http://schemas.microsoft.com/office/drawing/2014/main" id="{61884B06-2329-FA84-2082-7F68FE72F18D}"/>
              </a:ext>
            </a:extLst>
          </p:cNvPr>
          <p:cNvSpPr/>
          <p:nvPr/>
        </p:nvSpPr>
        <p:spPr>
          <a:xfrm>
            <a:off x="-6693" y="1"/>
            <a:ext cx="7779093" cy="1053772"/>
          </a:xfrm>
          <a:prstGeom prst="rect">
            <a:avLst/>
          </a:prstGeom>
          <a:solidFill>
            <a:srgbClr val="2E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endParaRPr>
          </a:p>
        </p:txBody>
      </p:sp>
      <p:grpSp>
        <p:nvGrpSpPr>
          <p:cNvPr id="2" name="Group 1">
            <a:extLst>
              <a:ext uri="{FF2B5EF4-FFF2-40B4-BE49-F238E27FC236}">
                <a16:creationId xmlns:a16="http://schemas.microsoft.com/office/drawing/2014/main" id="{7760C0D8-D49A-FDEC-D20F-766539ABF70E}"/>
              </a:ext>
            </a:extLst>
          </p:cNvPr>
          <p:cNvGrpSpPr/>
          <p:nvPr/>
        </p:nvGrpSpPr>
        <p:grpSpPr>
          <a:xfrm>
            <a:off x="-9549" y="2868913"/>
            <a:ext cx="7781949" cy="1954099"/>
            <a:chOff x="-2878" y="3630798"/>
            <a:chExt cx="7775278" cy="1848902"/>
          </a:xfrm>
        </p:grpSpPr>
        <p:sp>
          <p:nvSpPr>
            <p:cNvPr id="13" name="Rectangle 12">
              <a:extLst>
                <a:ext uri="{FF2B5EF4-FFF2-40B4-BE49-F238E27FC236}">
                  <a16:creationId xmlns:a16="http://schemas.microsoft.com/office/drawing/2014/main" id="{023C73B5-39FF-84D2-A97A-83AC9B145BF1}"/>
                </a:ext>
              </a:extLst>
            </p:cNvPr>
            <p:cNvSpPr/>
            <p:nvPr/>
          </p:nvSpPr>
          <p:spPr>
            <a:xfrm>
              <a:off x="6693" y="3630799"/>
              <a:ext cx="1880273" cy="18489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 name="Rectangle 10">
              <a:extLst>
                <a:ext uri="{FF2B5EF4-FFF2-40B4-BE49-F238E27FC236}">
                  <a16:creationId xmlns:a16="http://schemas.microsoft.com/office/drawing/2014/main" id="{F753707C-DEAD-324B-0A39-8E0F463EEDE2}"/>
                </a:ext>
              </a:extLst>
            </p:cNvPr>
            <p:cNvSpPr/>
            <p:nvPr/>
          </p:nvSpPr>
          <p:spPr>
            <a:xfrm rot="5400000">
              <a:off x="723095" y="2922088"/>
              <a:ext cx="437541" cy="1889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 name="TextBox 11">
              <a:extLst>
                <a:ext uri="{FF2B5EF4-FFF2-40B4-BE49-F238E27FC236}">
                  <a16:creationId xmlns:a16="http://schemas.microsoft.com/office/drawing/2014/main" id="{9F7CA89E-B623-F79C-FF55-7D6C50D71CCE}"/>
                </a:ext>
              </a:extLst>
            </p:cNvPr>
            <p:cNvSpPr txBox="1"/>
            <p:nvPr/>
          </p:nvSpPr>
          <p:spPr>
            <a:xfrm>
              <a:off x="8640" y="4078461"/>
              <a:ext cx="1914918" cy="495053"/>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Remove a User from Florence</a:t>
              </a:r>
            </a:p>
          </p:txBody>
        </p:sp>
        <p:sp>
          <p:nvSpPr>
            <p:cNvPr id="16" name="Rectangle 15">
              <a:extLst>
                <a:ext uri="{FF2B5EF4-FFF2-40B4-BE49-F238E27FC236}">
                  <a16:creationId xmlns:a16="http://schemas.microsoft.com/office/drawing/2014/main" id="{0C2C70BF-A329-2C03-D014-57BB2FEA1D31}"/>
                </a:ext>
              </a:extLst>
            </p:cNvPr>
            <p:cNvSpPr/>
            <p:nvPr/>
          </p:nvSpPr>
          <p:spPr>
            <a:xfrm>
              <a:off x="1943613" y="3630798"/>
              <a:ext cx="5828787" cy="1848900"/>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8" name="TextBox 27">
              <a:extLst>
                <a:ext uri="{FF2B5EF4-FFF2-40B4-BE49-F238E27FC236}">
                  <a16:creationId xmlns:a16="http://schemas.microsoft.com/office/drawing/2014/main" id="{CD9DF5FA-E14D-6014-750F-78A107D7D887}"/>
                </a:ext>
              </a:extLst>
            </p:cNvPr>
            <p:cNvSpPr txBox="1"/>
            <p:nvPr/>
          </p:nvSpPr>
          <p:spPr>
            <a:xfrm>
              <a:off x="1946041" y="3635452"/>
              <a:ext cx="5822809" cy="1674444"/>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Submit a BMI Florence Remove User Access request (requested by study team). </a:t>
              </a:r>
            </a:p>
            <a:p>
              <a:pPr marL="228600" indent="-228600">
                <a:spcAft>
                  <a:spcPts val="600"/>
                </a:spcAft>
                <a:buAutoNum type="arabicPeriod"/>
              </a:pPr>
              <a:r>
                <a:rPr lang="en-US" sz="1200" dirty="0">
                  <a:latin typeface="Raleway" panose="020B0503030101060003"/>
                </a:rPr>
                <a:t>BMI Completes the request by:</a:t>
              </a:r>
            </a:p>
            <a:p>
              <a:pPr marL="685800" lvl="1" indent="-228600">
                <a:spcAft>
                  <a:spcPts val="600"/>
                </a:spcAft>
                <a:buFont typeface="Arial" panose="020B0604020202020204" pitchFamily="34" charset="0"/>
                <a:buChar char="•"/>
              </a:pPr>
              <a:r>
                <a:rPr lang="en-US" sz="1200" dirty="0">
                  <a:latin typeface="Raleway" panose="020B0503030101060003"/>
                </a:rPr>
                <a:t>If one or more User Roles are listed on the request, the User is removed from the role(s).</a:t>
              </a:r>
            </a:p>
            <a:p>
              <a:pPr marL="685800" lvl="1" indent="-228600">
                <a:spcAft>
                  <a:spcPts val="600"/>
                </a:spcAft>
                <a:buFont typeface="Arial" panose="020B0604020202020204" pitchFamily="34" charset="0"/>
                <a:buChar char="•"/>
              </a:pPr>
              <a:r>
                <a:rPr lang="en-US" sz="1200" dirty="0">
                  <a:latin typeface="Raleway" panose="020B0503030101060003"/>
                </a:rPr>
                <a:t>Else, the User is removed from the UCSD Florence Membership list. </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2 business days</a:t>
              </a:r>
            </a:p>
          </p:txBody>
        </p:sp>
      </p:grpSp>
      <p:grpSp>
        <p:nvGrpSpPr>
          <p:cNvPr id="5" name="Group 4">
            <a:extLst>
              <a:ext uri="{FF2B5EF4-FFF2-40B4-BE49-F238E27FC236}">
                <a16:creationId xmlns:a16="http://schemas.microsoft.com/office/drawing/2014/main" id="{E68CC5C0-452D-345D-9FF3-F99245AD7C22}"/>
              </a:ext>
            </a:extLst>
          </p:cNvPr>
          <p:cNvGrpSpPr/>
          <p:nvPr/>
        </p:nvGrpSpPr>
        <p:grpSpPr>
          <a:xfrm>
            <a:off x="-507818" y="4885443"/>
            <a:ext cx="8280217" cy="2141553"/>
            <a:chOff x="-505716" y="3591236"/>
            <a:chExt cx="8281611" cy="2948678"/>
          </a:xfrm>
        </p:grpSpPr>
        <p:sp>
          <p:nvSpPr>
            <p:cNvPr id="6" name="Rectangle 5">
              <a:extLst>
                <a:ext uri="{FF2B5EF4-FFF2-40B4-BE49-F238E27FC236}">
                  <a16:creationId xmlns:a16="http://schemas.microsoft.com/office/drawing/2014/main" id="{44E6A91E-F15A-4CF9-7357-D7339BC4CF28}"/>
                </a:ext>
              </a:extLst>
            </p:cNvPr>
            <p:cNvSpPr/>
            <p:nvPr/>
          </p:nvSpPr>
          <p:spPr>
            <a:xfrm>
              <a:off x="0" y="3630794"/>
              <a:ext cx="7772400" cy="2219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3" name="Group 2">
              <a:extLst>
                <a:ext uri="{FF2B5EF4-FFF2-40B4-BE49-F238E27FC236}">
                  <a16:creationId xmlns:a16="http://schemas.microsoft.com/office/drawing/2014/main" id="{D6F523F7-95F9-FE81-62E1-4E21A808E5F5}"/>
                </a:ext>
              </a:extLst>
            </p:cNvPr>
            <p:cNvGrpSpPr/>
            <p:nvPr/>
          </p:nvGrpSpPr>
          <p:grpSpPr>
            <a:xfrm>
              <a:off x="-505716" y="3591236"/>
              <a:ext cx="8281611" cy="2948678"/>
              <a:chOff x="-509211" y="5668569"/>
              <a:chExt cx="8281611" cy="2948678"/>
            </a:xfrm>
          </p:grpSpPr>
          <p:sp>
            <p:nvSpPr>
              <p:cNvPr id="43" name="Rectangle 42">
                <a:extLst>
                  <a:ext uri="{FF2B5EF4-FFF2-40B4-BE49-F238E27FC236}">
                    <a16:creationId xmlns:a16="http://schemas.microsoft.com/office/drawing/2014/main" id="{946DB830-6140-0A81-3624-CEA2FE7AA877}"/>
                  </a:ext>
                </a:extLst>
              </p:cNvPr>
              <p:cNvSpPr/>
              <p:nvPr/>
            </p:nvSpPr>
            <p:spPr>
              <a:xfrm>
                <a:off x="-22051" y="5668571"/>
                <a:ext cx="1919570" cy="29486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4" name="Rectangle 43">
                <a:extLst>
                  <a:ext uri="{FF2B5EF4-FFF2-40B4-BE49-F238E27FC236}">
                    <a16:creationId xmlns:a16="http://schemas.microsoft.com/office/drawing/2014/main" id="{3B63DBFA-3DFB-25C4-99BF-E4FDB7EBBCC9}"/>
                  </a:ext>
                </a:extLst>
              </p:cNvPr>
              <p:cNvSpPr/>
              <p:nvPr/>
            </p:nvSpPr>
            <p:spPr>
              <a:xfrm rot="5400000">
                <a:off x="618453" y="5049162"/>
                <a:ext cx="630732" cy="18990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172B8AD7-F7BD-34DC-6AC0-1CCE573D8EB8}"/>
                  </a:ext>
                </a:extLst>
              </p:cNvPr>
              <p:cNvSpPr txBox="1"/>
              <p:nvPr/>
            </p:nvSpPr>
            <p:spPr>
              <a:xfrm>
                <a:off x="-509211" y="5795424"/>
                <a:ext cx="2862073" cy="307777"/>
              </a:xfrm>
              <a:prstGeom prst="rect">
                <a:avLst/>
              </a:prstGeom>
              <a:noFill/>
            </p:spPr>
            <p:txBody>
              <a:bodyPr wrap="square" lIns="91440" tIns="45720" rIns="91440" bIns="45720" rtlCol="0" anchor="t">
                <a:spAutoFit/>
              </a:bodyPr>
              <a:lstStyle/>
              <a:p>
                <a:pPr algn="ctr"/>
                <a:r>
                  <a:rPr lang="en-US" sz="1400" b="1">
                    <a:solidFill>
                      <a:schemeClr val="bg1"/>
                    </a:solidFill>
                    <a:latin typeface="Century Gothic"/>
                  </a:rPr>
                  <a:t>How to:</a:t>
                </a:r>
              </a:p>
            </p:txBody>
          </p:sp>
          <p:sp>
            <p:nvSpPr>
              <p:cNvPr id="46" name="TextBox 45">
                <a:extLst>
                  <a:ext uri="{FF2B5EF4-FFF2-40B4-BE49-F238E27FC236}">
                    <a16:creationId xmlns:a16="http://schemas.microsoft.com/office/drawing/2014/main" id="{FFFA52D1-8F29-7BE2-2530-EC8F6058753D}"/>
                  </a:ext>
                </a:extLst>
              </p:cNvPr>
              <p:cNvSpPr txBox="1"/>
              <p:nvPr/>
            </p:nvSpPr>
            <p:spPr>
              <a:xfrm>
                <a:off x="-13340" y="6325773"/>
                <a:ext cx="1947110" cy="720415"/>
              </a:xfrm>
              <a:prstGeom prst="rect">
                <a:avLst/>
              </a:prstGeom>
              <a:noFill/>
            </p:spPr>
            <p:txBody>
              <a:bodyPr wrap="square" lIns="91440" tIns="45720" rIns="91440" bIns="45720" rtlCol="0" anchor="t">
                <a:spAutoFit/>
              </a:bodyPr>
              <a:lstStyle/>
              <a:p>
                <a:pPr algn="ctr"/>
                <a:r>
                  <a:rPr lang="en-US" sz="1400" b="1">
                    <a:solidFill>
                      <a:srgbClr val="194474"/>
                    </a:solidFill>
                    <a:latin typeface="Raleway"/>
                  </a:rPr>
                  <a:t>How to get Help with UCSD Florence</a:t>
                </a:r>
              </a:p>
            </p:txBody>
          </p:sp>
          <p:sp>
            <p:nvSpPr>
              <p:cNvPr id="48" name="Rectangle 47">
                <a:extLst>
                  <a:ext uri="{FF2B5EF4-FFF2-40B4-BE49-F238E27FC236}">
                    <a16:creationId xmlns:a16="http://schemas.microsoft.com/office/drawing/2014/main" id="{DE2DB983-37E7-E894-CB5A-F653A4994CFD}"/>
                  </a:ext>
                </a:extLst>
              </p:cNvPr>
              <p:cNvSpPr/>
              <p:nvPr/>
            </p:nvSpPr>
            <p:spPr>
              <a:xfrm>
                <a:off x="1943613" y="5668569"/>
                <a:ext cx="5828787" cy="2948677"/>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2" name="TextBox 51">
                <a:extLst>
                  <a:ext uri="{FF2B5EF4-FFF2-40B4-BE49-F238E27FC236}">
                    <a16:creationId xmlns:a16="http://schemas.microsoft.com/office/drawing/2014/main" id="{AD51B740-FD3F-F18C-0358-47343F0990CB}"/>
                  </a:ext>
                </a:extLst>
              </p:cNvPr>
              <p:cNvSpPr txBox="1"/>
              <p:nvPr/>
            </p:nvSpPr>
            <p:spPr>
              <a:xfrm>
                <a:off x="2020823" y="5747791"/>
                <a:ext cx="5748025" cy="2521455"/>
              </a:xfrm>
              <a:prstGeom prst="rect">
                <a:avLst/>
              </a:prstGeom>
              <a:noFill/>
            </p:spPr>
            <p:txBody>
              <a:bodyPr wrap="square" rtlCol="0">
                <a:spAutoFit/>
              </a:bodyPr>
              <a:lstStyle/>
              <a:p>
                <a:r>
                  <a:rPr lang="en-US" sz="1200">
                    <a:latin typeface="Raleway" pitchFamily="2" charset="77"/>
                  </a:rPr>
                  <a:t>To get general help with Florence issues or questions:</a:t>
                </a:r>
              </a:p>
              <a:p>
                <a:pPr marL="685800" lvl="1" indent="-228600">
                  <a:buFont typeface="Arial" panose="020B0604020202020204" pitchFamily="34" charset="0"/>
                  <a:buChar char="•"/>
                </a:pPr>
                <a:r>
                  <a:rPr lang="en-US" sz="1200">
                    <a:latin typeface="Raleway" pitchFamily="2" charset="77"/>
                  </a:rPr>
                  <a:t>​</a:t>
                </a:r>
                <a:r>
                  <a:rPr lang="en-US" sz="1200">
                    <a:effectLst/>
                    <a:latin typeface="Raleway" pitchFamily="2" charset="77"/>
                  </a:rPr>
                  <a:t>For MCC User Questions: Submit to </a:t>
                </a:r>
                <a:r>
                  <a:rPr lang="en-US" sz="1200">
                    <a:effectLst/>
                    <a:latin typeface="Raleway" pitchFamily="2" charset="77"/>
                    <a:hlinkClick r:id="rId2"/>
                  </a:rPr>
                  <a:t>MCC Florence Questions</a:t>
                </a:r>
                <a:endParaRPr lang="en-US" sz="1200">
                  <a:effectLst/>
                  <a:latin typeface="Raleway" pitchFamily="2" charset="77"/>
                </a:endParaRPr>
              </a:p>
              <a:p>
                <a:pPr marL="685800" lvl="1" indent="-228600">
                  <a:buFont typeface="Arial" panose="020B0604020202020204" pitchFamily="34" charset="0"/>
                  <a:buChar char="•"/>
                </a:pPr>
                <a:r>
                  <a:rPr lang="en-US" sz="1200">
                    <a:latin typeface="Raleway" pitchFamily="2" charset="77"/>
                  </a:rPr>
                  <a:t>Non-MCC General Questions: Email </a:t>
                </a:r>
                <a:r>
                  <a:rPr lang="en-US" sz="1200">
                    <a:latin typeface="Raleway" pitchFamily="2" charset="77"/>
                    <a:hlinkClick r:id="rId3"/>
                  </a:rPr>
                  <a:t>actri-florence@health.ucsd.edu</a:t>
                </a:r>
                <a:r>
                  <a:rPr lang="en-US" sz="1200">
                    <a:solidFill>
                      <a:srgbClr val="000000"/>
                    </a:solidFill>
                    <a:effectLst/>
                    <a:latin typeface="Raleway" pitchFamily="2" charset="77"/>
                  </a:rPr>
                  <a:t> </a:t>
                </a:r>
              </a:p>
              <a:p>
                <a:pPr marL="685800" lvl="1" indent="-228600">
                  <a:buFont typeface="Arial" panose="020B0604020202020204" pitchFamily="34" charset="0"/>
                  <a:buChar char="•"/>
                </a:pPr>
                <a:endParaRPr lang="en-US" sz="1200">
                  <a:latin typeface="Raleway" panose="020B0503030101060003"/>
                </a:endParaRPr>
              </a:p>
              <a:p>
                <a:pPr marL="228600" indent="-228600">
                  <a:spcAft>
                    <a:spcPts val="600"/>
                  </a:spcAft>
                  <a:buFont typeface="+mj-lt"/>
                  <a:buAutoNum type="arabicPeriod"/>
                </a:pPr>
                <a:r>
                  <a:rPr lang="en-US" sz="1200">
                    <a:latin typeface="Raleway" panose="020B0503030101060003"/>
                  </a:rPr>
                  <a:t>Departmental specific workflow related questions should be directed to the designated Departmental Support Florence user.  BMI will not be the point of contact for department specific workflow related issues and questions.</a:t>
                </a:r>
              </a:p>
              <a:p>
                <a:pPr marL="228600" indent="-228600">
                  <a:spcAft>
                    <a:spcPts val="600"/>
                  </a:spcAft>
                  <a:buFont typeface="+mj-lt"/>
                  <a:buAutoNum type="arabicPeriod"/>
                </a:pPr>
                <a:r>
                  <a:rPr lang="en-US" sz="1200">
                    <a:latin typeface="Raleway" panose="020B0503030101060003"/>
                  </a:rPr>
                  <a:t>BMI will be the interface with the Florence Support for Application and Systems related issues. </a:t>
                </a:r>
                <a:r>
                  <a:rPr lang="en-US" sz="1200">
                    <a:latin typeface="Raleway" pitchFamily="2" charset="77"/>
                  </a:rPr>
                  <a:t>Email </a:t>
                </a:r>
                <a:r>
                  <a:rPr lang="en-US" sz="1200">
                    <a:latin typeface="Raleway" pitchFamily="2" charset="77"/>
                    <a:hlinkClick r:id="rId3"/>
                  </a:rPr>
                  <a:t>actri-florence@health.ucsd.edu</a:t>
                </a:r>
                <a:r>
                  <a:rPr lang="en-US" sz="1200">
                    <a:solidFill>
                      <a:srgbClr val="000000"/>
                    </a:solidFill>
                    <a:effectLst/>
                    <a:latin typeface="Raleway" pitchFamily="2" charset="77"/>
                  </a:rPr>
                  <a:t> </a:t>
                </a:r>
                <a:endParaRPr lang="en-US" sz="1200"/>
              </a:p>
            </p:txBody>
          </p:sp>
        </p:grpSp>
      </p:grpSp>
      <p:sp>
        <p:nvSpPr>
          <p:cNvPr id="67" name="TextBox 66">
            <a:extLst>
              <a:ext uri="{FF2B5EF4-FFF2-40B4-BE49-F238E27FC236}">
                <a16:creationId xmlns:a16="http://schemas.microsoft.com/office/drawing/2014/main" id="{BE193A20-3E67-6DCA-12C7-269B951E7CEA}"/>
              </a:ext>
            </a:extLst>
          </p:cNvPr>
          <p:cNvSpPr txBox="1"/>
          <p:nvPr/>
        </p:nvSpPr>
        <p:spPr>
          <a:xfrm>
            <a:off x="1731677" y="236272"/>
            <a:ext cx="5980174" cy="461665"/>
          </a:xfrm>
          <a:prstGeom prst="rect">
            <a:avLst/>
          </a:prstGeom>
          <a:noFill/>
        </p:spPr>
        <p:txBody>
          <a:bodyPr wrap="square" lIns="91440" tIns="45720" rIns="91440" bIns="45720" rtlCol="0" anchor="t">
            <a:spAutoFit/>
          </a:bodyPr>
          <a:lstStyle/>
          <a:p>
            <a:pPr algn="ctr"/>
            <a:r>
              <a:rPr lang="en-US" sz="2400">
                <a:solidFill>
                  <a:schemeClr val="bg1"/>
                </a:solidFill>
                <a:latin typeface="Raleway"/>
              </a:rPr>
              <a:t>UCSD Florence Operational SOPs</a:t>
            </a:r>
            <a:endParaRPr lang="en-US" sz="2400">
              <a:solidFill>
                <a:schemeClr val="bg1"/>
              </a:solidFill>
              <a:latin typeface="Raleway" panose="020B0503030101060003" pitchFamily="34" charset="77"/>
            </a:endParaRPr>
          </a:p>
        </p:txBody>
      </p:sp>
      <p:grpSp>
        <p:nvGrpSpPr>
          <p:cNvPr id="4" name="Group 3">
            <a:extLst>
              <a:ext uri="{FF2B5EF4-FFF2-40B4-BE49-F238E27FC236}">
                <a16:creationId xmlns:a16="http://schemas.microsoft.com/office/drawing/2014/main" id="{DA63036B-EB12-0FAB-D8ED-E9DCA41DDC46}"/>
              </a:ext>
            </a:extLst>
          </p:cNvPr>
          <p:cNvGrpSpPr/>
          <p:nvPr/>
        </p:nvGrpSpPr>
        <p:grpSpPr>
          <a:xfrm>
            <a:off x="-12030" y="1099432"/>
            <a:ext cx="7784429" cy="1736922"/>
            <a:chOff x="-10189" y="1622738"/>
            <a:chExt cx="7782588" cy="1730841"/>
          </a:xfrm>
        </p:grpSpPr>
        <p:sp>
          <p:nvSpPr>
            <p:cNvPr id="31" name="Rectangle 30">
              <a:extLst>
                <a:ext uri="{FF2B5EF4-FFF2-40B4-BE49-F238E27FC236}">
                  <a16:creationId xmlns:a16="http://schemas.microsoft.com/office/drawing/2014/main" id="{5D05D850-3E06-9EBA-D3A5-6578F5AF9B6A}"/>
                </a:ext>
              </a:extLst>
            </p:cNvPr>
            <p:cNvSpPr/>
            <p:nvPr/>
          </p:nvSpPr>
          <p:spPr>
            <a:xfrm>
              <a:off x="-9236" y="1631534"/>
              <a:ext cx="1900114" cy="171068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aleway" panose="020B0503030101060003" pitchFamily="34" charset="77"/>
              </a:endParaRPr>
            </a:p>
          </p:txBody>
        </p:sp>
        <p:sp>
          <p:nvSpPr>
            <p:cNvPr id="32" name="Rectangle 31">
              <a:extLst>
                <a:ext uri="{FF2B5EF4-FFF2-40B4-BE49-F238E27FC236}">
                  <a16:creationId xmlns:a16="http://schemas.microsoft.com/office/drawing/2014/main" id="{0B7F23F8-E5E3-7136-76C0-E642B3E55ADE}"/>
                </a:ext>
              </a:extLst>
            </p:cNvPr>
            <p:cNvSpPr/>
            <p:nvPr/>
          </p:nvSpPr>
          <p:spPr>
            <a:xfrm rot="5400000">
              <a:off x="710452" y="905864"/>
              <a:ext cx="454645" cy="18959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6" name="Rectangle 35">
              <a:extLst>
                <a:ext uri="{FF2B5EF4-FFF2-40B4-BE49-F238E27FC236}">
                  <a16:creationId xmlns:a16="http://schemas.microsoft.com/office/drawing/2014/main" id="{551A0484-9CB8-09A5-C35E-A3AB48ED93E2}"/>
                </a:ext>
              </a:extLst>
            </p:cNvPr>
            <p:cNvSpPr/>
            <p:nvPr/>
          </p:nvSpPr>
          <p:spPr>
            <a:xfrm>
              <a:off x="1943612" y="1622738"/>
              <a:ext cx="5828787" cy="1730841"/>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TextBox 61">
              <a:extLst>
                <a:ext uri="{FF2B5EF4-FFF2-40B4-BE49-F238E27FC236}">
                  <a16:creationId xmlns:a16="http://schemas.microsoft.com/office/drawing/2014/main" id="{417526D9-2202-9712-6D4C-217834AA3260}"/>
                </a:ext>
              </a:extLst>
            </p:cNvPr>
            <p:cNvSpPr txBox="1"/>
            <p:nvPr/>
          </p:nvSpPr>
          <p:spPr>
            <a:xfrm>
              <a:off x="2020824" y="1638884"/>
              <a:ext cx="5581330" cy="306699"/>
            </a:xfrm>
            <a:prstGeom prst="rect">
              <a:avLst/>
            </a:prstGeom>
            <a:noFill/>
          </p:spPr>
          <p:txBody>
            <a:bodyPr wrap="square" lIns="91440" tIns="45720" rIns="91440" bIns="45720" rtlCol="0" anchor="t">
              <a:spAutoFit/>
            </a:bodyPr>
            <a:lstStyle/>
            <a:p>
              <a:pPr>
                <a:spcAft>
                  <a:spcPts val="600"/>
                </a:spcAft>
              </a:pPr>
              <a:endParaRPr lang="en-US" sz="1400">
                <a:solidFill>
                  <a:srgbClr val="194474"/>
                </a:solidFill>
                <a:latin typeface="+mj-lt"/>
              </a:endParaRPr>
            </a:p>
          </p:txBody>
        </p:sp>
        <p:sp>
          <p:nvSpPr>
            <p:cNvPr id="69" name="TextBox 68">
              <a:extLst>
                <a:ext uri="{FF2B5EF4-FFF2-40B4-BE49-F238E27FC236}">
                  <a16:creationId xmlns:a16="http://schemas.microsoft.com/office/drawing/2014/main" id="{1B387FCD-566F-26C3-1C88-0F994576F628}"/>
                </a:ext>
              </a:extLst>
            </p:cNvPr>
            <p:cNvSpPr txBox="1"/>
            <p:nvPr/>
          </p:nvSpPr>
          <p:spPr>
            <a:xfrm>
              <a:off x="3457" y="1752707"/>
              <a:ext cx="1873586" cy="631072"/>
            </a:xfrm>
            <a:prstGeom prst="rect">
              <a:avLst/>
            </a:prstGeom>
            <a:noFill/>
          </p:spPr>
          <p:txBody>
            <a:bodyPr wrap="square" rtlCol="0">
              <a:spAutoFit/>
            </a:bodyPr>
            <a:lstStyle/>
            <a:p>
              <a:endParaRPr lang="en-US" sz="1200" b="1">
                <a:solidFill>
                  <a:srgbClr val="194474"/>
                </a:solidFill>
                <a:latin typeface="Century Gothic" panose="020B0502020202020204" pitchFamily="34" charset="0"/>
              </a:endParaRPr>
            </a:p>
            <a:p>
              <a:endParaRPr lang="en-US" sz="1200" b="1">
                <a:solidFill>
                  <a:srgbClr val="194474"/>
                </a:solidFill>
                <a:latin typeface="Raleway" panose="020B0503030101060003" pitchFamily="34" charset="77"/>
              </a:endParaRPr>
            </a:p>
            <a:p>
              <a:endParaRPr lang="en-US" sz="1200" b="1">
                <a:solidFill>
                  <a:srgbClr val="194474"/>
                </a:solidFill>
                <a:latin typeface="Raleway" panose="020B0503030101060003" pitchFamily="34" charset="77"/>
              </a:endParaRPr>
            </a:p>
          </p:txBody>
        </p:sp>
      </p:grpSp>
      <p:pic>
        <p:nvPicPr>
          <p:cNvPr id="74" name="Picture 73" descr="A close up of a logo&#10;&#10;Description automatically generated">
            <a:extLst>
              <a:ext uri="{FF2B5EF4-FFF2-40B4-BE49-F238E27FC236}">
                <a16:creationId xmlns:a16="http://schemas.microsoft.com/office/drawing/2014/main" id="{CE4DA758-C82C-53CA-4852-B91A1DD7E6EE}"/>
              </a:ext>
            </a:extLst>
          </p:cNvPr>
          <p:cNvPicPr>
            <a:picLocks noChangeAspect="1"/>
          </p:cNvPicPr>
          <p:nvPr/>
        </p:nvPicPr>
        <p:blipFill rotWithShape="1">
          <a:blip r:embed="rId4"/>
          <a:srcRect t="21208" b="23153"/>
          <a:stretch/>
        </p:blipFill>
        <p:spPr>
          <a:xfrm>
            <a:off x="1" y="3877"/>
            <a:ext cx="1867126" cy="1014145"/>
          </a:xfrm>
          <a:prstGeom prst="rect">
            <a:avLst/>
          </a:prstGeom>
        </p:spPr>
      </p:pic>
      <p:sp>
        <p:nvSpPr>
          <p:cNvPr id="8" name="TextBox 7">
            <a:extLst>
              <a:ext uri="{FF2B5EF4-FFF2-40B4-BE49-F238E27FC236}">
                <a16:creationId xmlns:a16="http://schemas.microsoft.com/office/drawing/2014/main" id="{DE534077-39BE-54D1-C926-8722D3EDF648}"/>
              </a:ext>
            </a:extLst>
          </p:cNvPr>
          <p:cNvSpPr txBox="1"/>
          <p:nvPr/>
        </p:nvSpPr>
        <p:spPr>
          <a:xfrm>
            <a:off x="3624943" y="9878786"/>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E72BBE69-A29B-A322-DCEA-E6F8B33FBB5D}"/>
              </a:ext>
            </a:extLst>
          </p:cNvPr>
          <p:cNvSpPr txBox="1"/>
          <p:nvPr/>
        </p:nvSpPr>
        <p:spPr>
          <a:xfrm>
            <a:off x="4261757" y="9960429"/>
            <a:ext cx="184731" cy="369332"/>
          </a:xfrm>
          <a:prstGeom prst="rect">
            <a:avLst/>
          </a:prstGeom>
          <a:noFill/>
        </p:spPr>
        <p:txBody>
          <a:bodyPr wrap="none" rtlCol="0">
            <a:spAutoFit/>
          </a:bodyPr>
          <a:lstStyle/>
          <a:p>
            <a:endParaRPr lang="en-US"/>
          </a:p>
        </p:txBody>
      </p:sp>
      <p:grpSp>
        <p:nvGrpSpPr>
          <p:cNvPr id="37" name="Group 36">
            <a:extLst>
              <a:ext uri="{FF2B5EF4-FFF2-40B4-BE49-F238E27FC236}">
                <a16:creationId xmlns:a16="http://schemas.microsoft.com/office/drawing/2014/main" id="{C3115397-0A0E-518A-0202-02FA66A1F62A}"/>
              </a:ext>
            </a:extLst>
          </p:cNvPr>
          <p:cNvGrpSpPr/>
          <p:nvPr/>
        </p:nvGrpSpPr>
        <p:grpSpPr>
          <a:xfrm>
            <a:off x="-12106" y="7084729"/>
            <a:ext cx="7783139" cy="2321657"/>
            <a:chOff x="19759" y="8652093"/>
            <a:chExt cx="7771109" cy="1381453"/>
          </a:xfrm>
        </p:grpSpPr>
        <p:sp>
          <p:nvSpPr>
            <p:cNvPr id="38" name="Rectangle 37">
              <a:extLst>
                <a:ext uri="{FF2B5EF4-FFF2-40B4-BE49-F238E27FC236}">
                  <a16:creationId xmlns:a16="http://schemas.microsoft.com/office/drawing/2014/main" id="{C8DF57B2-9168-B389-B4E1-1A727A2B2D31}"/>
                </a:ext>
              </a:extLst>
            </p:cNvPr>
            <p:cNvSpPr/>
            <p:nvPr/>
          </p:nvSpPr>
          <p:spPr>
            <a:xfrm>
              <a:off x="19837" y="8652094"/>
              <a:ext cx="1893443" cy="13814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Rectangle 38">
              <a:extLst>
                <a:ext uri="{FF2B5EF4-FFF2-40B4-BE49-F238E27FC236}">
                  <a16:creationId xmlns:a16="http://schemas.microsoft.com/office/drawing/2014/main" id="{CACC2D10-4A5A-21D6-3364-A3ABB31DD595}"/>
                </a:ext>
              </a:extLst>
            </p:cNvPr>
            <p:cNvSpPr/>
            <p:nvPr/>
          </p:nvSpPr>
          <p:spPr>
            <a:xfrm rot="5400000">
              <a:off x="824430" y="7851007"/>
              <a:ext cx="271086" cy="18802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0" name="TextBox 39">
              <a:extLst>
                <a:ext uri="{FF2B5EF4-FFF2-40B4-BE49-F238E27FC236}">
                  <a16:creationId xmlns:a16="http://schemas.microsoft.com/office/drawing/2014/main" id="{ADB24015-4EBE-09AD-4354-192D59A41DCD}"/>
                </a:ext>
              </a:extLst>
            </p:cNvPr>
            <p:cNvSpPr txBox="1"/>
            <p:nvPr/>
          </p:nvSpPr>
          <p:spPr>
            <a:xfrm>
              <a:off x="393978" y="8689924"/>
              <a:ext cx="1131983" cy="183136"/>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41" name="TextBox 40">
              <a:extLst>
                <a:ext uri="{FF2B5EF4-FFF2-40B4-BE49-F238E27FC236}">
                  <a16:creationId xmlns:a16="http://schemas.microsoft.com/office/drawing/2014/main" id="{71BEC211-5487-4E2F-1018-26F0D08B00FD}"/>
                </a:ext>
              </a:extLst>
            </p:cNvPr>
            <p:cNvSpPr txBox="1"/>
            <p:nvPr/>
          </p:nvSpPr>
          <p:spPr>
            <a:xfrm>
              <a:off x="19759" y="8926687"/>
              <a:ext cx="1867126" cy="311331"/>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Adding a new User to Florence</a:t>
              </a:r>
            </a:p>
          </p:txBody>
        </p:sp>
        <p:sp>
          <p:nvSpPr>
            <p:cNvPr id="42" name="Rectangle 41">
              <a:extLst>
                <a:ext uri="{FF2B5EF4-FFF2-40B4-BE49-F238E27FC236}">
                  <a16:creationId xmlns:a16="http://schemas.microsoft.com/office/drawing/2014/main" id="{6B816ADB-DA88-CC1D-6C25-D6E93D295E26}"/>
                </a:ext>
              </a:extLst>
            </p:cNvPr>
            <p:cNvSpPr/>
            <p:nvPr/>
          </p:nvSpPr>
          <p:spPr>
            <a:xfrm>
              <a:off x="1962085" y="8652093"/>
              <a:ext cx="5828783" cy="1381452"/>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latin typeface="Century Gothic" panose="020B0502020202020204" pitchFamily="34" charset="0"/>
              </a:endParaRPr>
            </a:p>
          </p:txBody>
        </p:sp>
      </p:grpSp>
      <p:sp>
        <p:nvSpPr>
          <p:cNvPr id="15" name="Rectangle 1">
            <a:hlinkClick r:id="rId5" tooltip="https://ucsd-actri.jotform.com/232994806487978"/>
            <a:extLst>
              <a:ext uri="{FF2B5EF4-FFF2-40B4-BE49-F238E27FC236}">
                <a16:creationId xmlns:a16="http://schemas.microsoft.com/office/drawing/2014/main" id="{F2F49CD5-D480-E250-0063-C1D8EB059ECA}"/>
              </a:ext>
            </a:extLst>
          </p:cNvPr>
          <p:cNvSpPr>
            <a:spLocks noChangeArrowheads="1"/>
          </p:cNvSpPr>
          <p:nvPr/>
        </p:nvSpPr>
        <p:spPr bwMode="auto">
          <a:xfrm>
            <a:off x="7984300" y="463177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a:extLst>
              <a:ext uri="{FF2B5EF4-FFF2-40B4-BE49-F238E27FC236}">
                <a16:creationId xmlns:a16="http://schemas.microsoft.com/office/drawing/2014/main" id="{EC365B54-293D-305E-CB73-59D4D87B2B05}"/>
              </a:ext>
            </a:extLst>
          </p:cNvPr>
          <p:cNvSpPr txBox="1"/>
          <p:nvPr/>
        </p:nvSpPr>
        <p:spPr>
          <a:xfrm>
            <a:off x="369137" y="2960610"/>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7" name="TextBox 6">
            <a:extLst>
              <a:ext uri="{FF2B5EF4-FFF2-40B4-BE49-F238E27FC236}">
                <a16:creationId xmlns:a16="http://schemas.microsoft.com/office/drawing/2014/main" id="{8226A05F-96CF-CB6A-BF40-BE0730280E34}"/>
              </a:ext>
            </a:extLst>
          </p:cNvPr>
          <p:cNvSpPr txBox="1"/>
          <p:nvPr/>
        </p:nvSpPr>
        <p:spPr>
          <a:xfrm>
            <a:off x="356034" y="1150227"/>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10" name="Date Placeholder 9">
            <a:extLst>
              <a:ext uri="{FF2B5EF4-FFF2-40B4-BE49-F238E27FC236}">
                <a16:creationId xmlns:a16="http://schemas.microsoft.com/office/drawing/2014/main" id="{15D56C02-4E76-71B1-49C8-CE9AA8D6B2FC}"/>
              </a:ext>
            </a:extLst>
          </p:cNvPr>
          <p:cNvSpPr>
            <a:spLocks noGrp="1"/>
          </p:cNvSpPr>
          <p:nvPr>
            <p:ph type="dt" sz="half" idx="4294967295"/>
          </p:nvPr>
        </p:nvSpPr>
        <p:spPr>
          <a:xfrm>
            <a:off x="12033" y="9689068"/>
            <a:ext cx="2271110" cy="369332"/>
          </a:xfrm>
          <a:prstGeom prst="rect">
            <a:avLst/>
          </a:prstGeom>
        </p:spPr>
        <p:txBody>
          <a:bodyPr/>
          <a:lstStyle/>
          <a:p>
            <a:fld id="{1803A94E-192E-F646-A47E-CAE38D8E5EEA}" type="datetime2">
              <a:rPr lang="en-US" sz="1200" smtClean="0"/>
              <a:t>Thursday, May 29, 2025</a:t>
            </a:fld>
            <a:endParaRPr lang="en-US" sz="1200"/>
          </a:p>
        </p:txBody>
      </p:sp>
      <p:sp>
        <p:nvSpPr>
          <p:cNvPr id="18" name="Slide Number Placeholder 17">
            <a:extLst>
              <a:ext uri="{FF2B5EF4-FFF2-40B4-BE49-F238E27FC236}">
                <a16:creationId xmlns:a16="http://schemas.microsoft.com/office/drawing/2014/main" id="{FFDDF31F-3FCC-21A7-C841-4114E81E7678}"/>
              </a:ext>
            </a:extLst>
          </p:cNvPr>
          <p:cNvSpPr>
            <a:spLocks noGrp="1"/>
          </p:cNvSpPr>
          <p:nvPr>
            <p:ph type="sldNum" sz="quarter" idx="4294967295"/>
          </p:nvPr>
        </p:nvSpPr>
        <p:spPr>
          <a:xfrm>
            <a:off x="5489257" y="9522883"/>
            <a:ext cx="2279647" cy="535517"/>
          </a:xfrm>
        </p:spPr>
        <p:txBody>
          <a:bodyPr/>
          <a:lstStyle/>
          <a:p>
            <a:fld id="{8ADAFAFE-9083-CA43-93A3-B5F4D929541B}" type="slidenum">
              <a:rPr lang="en-US" smtClean="0"/>
              <a:t>2</a:t>
            </a:fld>
            <a:endParaRPr lang="en-US"/>
          </a:p>
        </p:txBody>
      </p:sp>
      <p:sp>
        <p:nvSpPr>
          <p:cNvPr id="19" name="TextBox 18">
            <a:extLst>
              <a:ext uri="{FF2B5EF4-FFF2-40B4-BE49-F238E27FC236}">
                <a16:creationId xmlns:a16="http://schemas.microsoft.com/office/drawing/2014/main" id="{145F2623-F4BD-02E0-5720-B4E2B5946057}"/>
              </a:ext>
            </a:extLst>
          </p:cNvPr>
          <p:cNvSpPr txBox="1"/>
          <p:nvPr/>
        </p:nvSpPr>
        <p:spPr>
          <a:xfrm>
            <a:off x="0" y="1546096"/>
            <a:ext cx="1870016" cy="523220"/>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Adding a new User to Florence</a:t>
            </a:r>
          </a:p>
        </p:txBody>
      </p:sp>
      <p:sp>
        <p:nvSpPr>
          <p:cNvPr id="14" name="TextBox 13">
            <a:extLst>
              <a:ext uri="{FF2B5EF4-FFF2-40B4-BE49-F238E27FC236}">
                <a16:creationId xmlns:a16="http://schemas.microsoft.com/office/drawing/2014/main" id="{445AF693-1226-8C0C-53FA-477F0C605122}"/>
              </a:ext>
            </a:extLst>
          </p:cNvPr>
          <p:cNvSpPr txBox="1"/>
          <p:nvPr/>
        </p:nvSpPr>
        <p:spPr>
          <a:xfrm>
            <a:off x="1933836" y="1135183"/>
            <a:ext cx="5827805" cy="1692771"/>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Submit a BMI Florence Grant/Update UCSD Departmental User Access (requested by study team) </a:t>
            </a:r>
          </a:p>
          <a:p>
            <a:pPr marL="228600" indent="-228600">
              <a:spcAft>
                <a:spcPts val="600"/>
              </a:spcAft>
              <a:buFont typeface="+mj-lt"/>
              <a:buAutoNum type="arabicPeriod"/>
            </a:pPr>
            <a:r>
              <a:rPr lang="en-US" sz="1200" dirty="0">
                <a:latin typeface="Raleway" panose="020B0503030101060003"/>
              </a:rPr>
              <a:t>BMI Completes the request by Creating the User and Adding the User to study role requested window for the user</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latin typeface="Raleway" panose="020B0503030101060003"/>
              </a:rPr>
              <a:t>User is sent notification to initially login to Florence and create user profile</a:t>
            </a:r>
            <a:r>
              <a:rPr lang="en-US" sz="1200" dirty="0">
                <a:solidFill>
                  <a:srgbClr val="194474"/>
                </a:solidFill>
                <a:latin typeface="Raleway" panose="020B0503030101060003"/>
              </a:rPr>
              <a:t>.</a:t>
            </a:r>
          </a:p>
          <a:p>
            <a:pPr marL="228600" indent="-228600">
              <a:spcAft>
                <a:spcPts val="600"/>
              </a:spcAft>
              <a:buFont typeface="+mj-lt"/>
              <a:buAutoNum type="arabicPeriod"/>
            </a:pPr>
            <a:r>
              <a:rPr lang="en-US" sz="1200" dirty="0">
                <a:solidFill>
                  <a:srgbClr val="194474"/>
                </a:solidFill>
                <a:latin typeface="Raleway" panose="020B0503030101060003"/>
              </a:rPr>
              <a:t>Turnaround Time = 2 business days</a:t>
            </a:r>
          </a:p>
        </p:txBody>
      </p:sp>
      <p:sp>
        <p:nvSpPr>
          <p:cNvPr id="20" name="TextBox 19">
            <a:extLst>
              <a:ext uri="{FF2B5EF4-FFF2-40B4-BE49-F238E27FC236}">
                <a16:creationId xmlns:a16="http://schemas.microsoft.com/office/drawing/2014/main" id="{EE3F0DDB-0EF1-5323-0A26-83C378B04761}"/>
              </a:ext>
            </a:extLst>
          </p:cNvPr>
          <p:cNvSpPr txBox="1"/>
          <p:nvPr/>
        </p:nvSpPr>
        <p:spPr>
          <a:xfrm>
            <a:off x="1941042" y="7101991"/>
            <a:ext cx="5827806" cy="1431161"/>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Submit a BMI Florence Grant/Update Study-Specific User Access request (requested by study team). </a:t>
            </a:r>
          </a:p>
          <a:p>
            <a:pPr marL="228600" indent="-228600">
              <a:spcAft>
                <a:spcPts val="600"/>
              </a:spcAft>
              <a:buFont typeface="+mj-lt"/>
              <a:buAutoNum type="arabicPeriod"/>
            </a:pPr>
            <a:r>
              <a:rPr lang="en-US" sz="1200" dirty="0">
                <a:latin typeface="Raleway" panose="020B0503030101060003"/>
              </a:rPr>
              <a:t>BMI Completes the request by adding the User to the study role(s) requested for the user</a:t>
            </a:r>
          </a:p>
          <a:p>
            <a:pPr marL="228600" indent="-228600">
              <a:spcAft>
                <a:spcPts val="600"/>
              </a:spcAft>
              <a:buFont typeface="+mj-lt"/>
              <a:buAutoNum type="arabicPeriod"/>
            </a:pPr>
            <a:r>
              <a:rPr lang="en-US" sz="1200" dirty="0">
                <a:latin typeface="Raleway" panose="020B0503030101060003"/>
              </a:rPr>
              <a:t>Study team is sent notification of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2 business days</a:t>
            </a:r>
            <a:endParaRPr lang="en-US" sz="1200" dirty="0"/>
          </a:p>
        </p:txBody>
      </p:sp>
    </p:spTree>
    <p:extLst>
      <p:ext uri="{BB962C8B-B14F-4D97-AF65-F5344CB8AC3E}">
        <p14:creationId xmlns:p14="http://schemas.microsoft.com/office/powerpoint/2010/main" val="3228101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793FD-D06F-3ED5-8367-64BB64D2EB5E}"/>
            </a:ext>
          </a:extLst>
        </p:cNvPr>
        <p:cNvGrpSpPr/>
        <p:nvPr/>
      </p:nvGrpSpPr>
      <p:grpSpPr>
        <a:xfrm>
          <a:off x="0" y="0"/>
          <a:ext cx="0" cy="0"/>
          <a:chOff x="0" y="0"/>
          <a:chExt cx="0" cy="0"/>
        </a:xfrm>
      </p:grpSpPr>
      <p:sp>
        <p:nvSpPr>
          <p:cNvPr id="26" name="Rectangle 25">
            <a:extLst>
              <a:ext uri="{FF2B5EF4-FFF2-40B4-BE49-F238E27FC236}">
                <a16:creationId xmlns:a16="http://schemas.microsoft.com/office/drawing/2014/main" id="{B1EDB599-9994-6EE1-102A-F304BE6B47E7}"/>
              </a:ext>
            </a:extLst>
          </p:cNvPr>
          <p:cNvSpPr/>
          <p:nvPr/>
        </p:nvSpPr>
        <p:spPr>
          <a:xfrm>
            <a:off x="-6693" y="1"/>
            <a:ext cx="7779093" cy="1053772"/>
          </a:xfrm>
          <a:prstGeom prst="rect">
            <a:avLst/>
          </a:prstGeom>
          <a:solidFill>
            <a:srgbClr val="2E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endParaRPr>
          </a:p>
        </p:txBody>
      </p:sp>
      <p:grpSp>
        <p:nvGrpSpPr>
          <p:cNvPr id="2" name="Group 1">
            <a:extLst>
              <a:ext uri="{FF2B5EF4-FFF2-40B4-BE49-F238E27FC236}">
                <a16:creationId xmlns:a16="http://schemas.microsoft.com/office/drawing/2014/main" id="{FF9F20EE-9E8C-B7EE-4240-A5D593BA894F}"/>
              </a:ext>
            </a:extLst>
          </p:cNvPr>
          <p:cNvGrpSpPr/>
          <p:nvPr/>
        </p:nvGrpSpPr>
        <p:grpSpPr>
          <a:xfrm>
            <a:off x="-9549" y="2758429"/>
            <a:ext cx="7781949" cy="2064583"/>
            <a:chOff x="-2878" y="3630798"/>
            <a:chExt cx="7775278" cy="1848902"/>
          </a:xfrm>
        </p:grpSpPr>
        <p:sp>
          <p:nvSpPr>
            <p:cNvPr id="13" name="Rectangle 12">
              <a:extLst>
                <a:ext uri="{FF2B5EF4-FFF2-40B4-BE49-F238E27FC236}">
                  <a16:creationId xmlns:a16="http://schemas.microsoft.com/office/drawing/2014/main" id="{BA6DCDAF-B3FF-4BE5-0B9F-DB300D9BC1EE}"/>
                </a:ext>
              </a:extLst>
            </p:cNvPr>
            <p:cNvSpPr/>
            <p:nvPr/>
          </p:nvSpPr>
          <p:spPr>
            <a:xfrm>
              <a:off x="6693" y="3630799"/>
              <a:ext cx="1880273" cy="18489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 name="Rectangle 10">
              <a:extLst>
                <a:ext uri="{FF2B5EF4-FFF2-40B4-BE49-F238E27FC236}">
                  <a16:creationId xmlns:a16="http://schemas.microsoft.com/office/drawing/2014/main" id="{0ACD7D1D-350F-1885-E11C-6B79C9926E8B}"/>
                </a:ext>
              </a:extLst>
            </p:cNvPr>
            <p:cNvSpPr/>
            <p:nvPr/>
          </p:nvSpPr>
          <p:spPr>
            <a:xfrm rot="5400000">
              <a:off x="723095" y="2922088"/>
              <a:ext cx="437541" cy="1889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 name="TextBox 11">
              <a:extLst>
                <a:ext uri="{FF2B5EF4-FFF2-40B4-BE49-F238E27FC236}">
                  <a16:creationId xmlns:a16="http://schemas.microsoft.com/office/drawing/2014/main" id="{60B9E3B0-1420-F620-312C-98C2F6F4E18C}"/>
                </a:ext>
              </a:extLst>
            </p:cNvPr>
            <p:cNvSpPr txBox="1"/>
            <p:nvPr/>
          </p:nvSpPr>
          <p:spPr>
            <a:xfrm>
              <a:off x="8640" y="4078461"/>
              <a:ext cx="1914918" cy="275624"/>
            </a:xfrm>
            <a:prstGeom prst="rect">
              <a:avLst/>
            </a:prstGeom>
            <a:noFill/>
          </p:spPr>
          <p:txBody>
            <a:bodyPr wrap="square" rtlCol="0">
              <a:spAutoFit/>
            </a:bodyPr>
            <a:lstStyle/>
            <a:p>
              <a:pPr algn="ctr"/>
              <a:endParaRPr lang="en-US" sz="1400" b="1">
                <a:solidFill>
                  <a:srgbClr val="194474"/>
                </a:solidFill>
                <a:latin typeface="Raleway" panose="020B0503030101060003" pitchFamily="34" charset="77"/>
              </a:endParaRPr>
            </a:p>
          </p:txBody>
        </p:sp>
        <p:sp>
          <p:nvSpPr>
            <p:cNvPr id="16" name="Rectangle 15">
              <a:extLst>
                <a:ext uri="{FF2B5EF4-FFF2-40B4-BE49-F238E27FC236}">
                  <a16:creationId xmlns:a16="http://schemas.microsoft.com/office/drawing/2014/main" id="{5DD94915-34E2-BB0D-0632-94C05CFD5673}"/>
                </a:ext>
              </a:extLst>
            </p:cNvPr>
            <p:cNvSpPr/>
            <p:nvPr/>
          </p:nvSpPr>
          <p:spPr>
            <a:xfrm>
              <a:off x="1943613" y="3630798"/>
              <a:ext cx="5828787" cy="1848900"/>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5" name="Group 4">
            <a:extLst>
              <a:ext uri="{FF2B5EF4-FFF2-40B4-BE49-F238E27FC236}">
                <a16:creationId xmlns:a16="http://schemas.microsoft.com/office/drawing/2014/main" id="{6DD1004C-ECB4-07F4-0223-5E7A2E1E49A2}"/>
              </a:ext>
            </a:extLst>
          </p:cNvPr>
          <p:cNvGrpSpPr/>
          <p:nvPr/>
        </p:nvGrpSpPr>
        <p:grpSpPr>
          <a:xfrm>
            <a:off x="-507818" y="4885443"/>
            <a:ext cx="8280217" cy="2150418"/>
            <a:chOff x="-505716" y="3591236"/>
            <a:chExt cx="8281611" cy="2960884"/>
          </a:xfrm>
        </p:grpSpPr>
        <p:sp>
          <p:nvSpPr>
            <p:cNvPr id="6" name="Rectangle 5">
              <a:extLst>
                <a:ext uri="{FF2B5EF4-FFF2-40B4-BE49-F238E27FC236}">
                  <a16:creationId xmlns:a16="http://schemas.microsoft.com/office/drawing/2014/main" id="{3C122373-FD8E-E015-44F5-7CCD91D683B6}"/>
                </a:ext>
              </a:extLst>
            </p:cNvPr>
            <p:cNvSpPr/>
            <p:nvPr/>
          </p:nvSpPr>
          <p:spPr>
            <a:xfrm>
              <a:off x="0" y="3630794"/>
              <a:ext cx="7772400" cy="2219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3" name="Group 2">
              <a:extLst>
                <a:ext uri="{FF2B5EF4-FFF2-40B4-BE49-F238E27FC236}">
                  <a16:creationId xmlns:a16="http://schemas.microsoft.com/office/drawing/2014/main" id="{75F2CF64-A873-A82E-72E4-EED8BF54A6CE}"/>
                </a:ext>
              </a:extLst>
            </p:cNvPr>
            <p:cNvGrpSpPr/>
            <p:nvPr/>
          </p:nvGrpSpPr>
          <p:grpSpPr>
            <a:xfrm>
              <a:off x="-505716" y="3591236"/>
              <a:ext cx="8281611" cy="2960884"/>
              <a:chOff x="-509211" y="5668569"/>
              <a:chExt cx="8281611" cy="2960884"/>
            </a:xfrm>
          </p:grpSpPr>
          <p:sp>
            <p:nvSpPr>
              <p:cNvPr id="43" name="Rectangle 42">
                <a:extLst>
                  <a:ext uri="{FF2B5EF4-FFF2-40B4-BE49-F238E27FC236}">
                    <a16:creationId xmlns:a16="http://schemas.microsoft.com/office/drawing/2014/main" id="{7AB45DEF-82B4-A014-1DC3-3DAFE2BD0266}"/>
                  </a:ext>
                </a:extLst>
              </p:cNvPr>
              <p:cNvSpPr/>
              <p:nvPr/>
            </p:nvSpPr>
            <p:spPr>
              <a:xfrm>
                <a:off x="-22051" y="5668571"/>
                <a:ext cx="1919570" cy="29486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4" name="Rectangle 43">
                <a:extLst>
                  <a:ext uri="{FF2B5EF4-FFF2-40B4-BE49-F238E27FC236}">
                    <a16:creationId xmlns:a16="http://schemas.microsoft.com/office/drawing/2014/main" id="{80778066-D3C5-7FD2-1EB2-49B1F95A9B22}"/>
                  </a:ext>
                </a:extLst>
              </p:cNvPr>
              <p:cNvSpPr/>
              <p:nvPr/>
            </p:nvSpPr>
            <p:spPr>
              <a:xfrm rot="5400000">
                <a:off x="618453" y="5049162"/>
                <a:ext cx="630732" cy="18990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B4FBE0BF-7C8E-B250-9E9E-6D832BB5F7CD}"/>
                  </a:ext>
                </a:extLst>
              </p:cNvPr>
              <p:cNvSpPr txBox="1"/>
              <p:nvPr/>
            </p:nvSpPr>
            <p:spPr>
              <a:xfrm>
                <a:off x="-509211" y="5795424"/>
                <a:ext cx="2862073" cy="307777"/>
              </a:xfrm>
              <a:prstGeom prst="rect">
                <a:avLst/>
              </a:prstGeom>
              <a:noFill/>
            </p:spPr>
            <p:txBody>
              <a:bodyPr wrap="square" lIns="91440" tIns="45720" rIns="91440" bIns="45720" rtlCol="0" anchor="t">
                <a:spAutoFit/>
              </a:bodyPr>
              <a:lstStyle/>
              <a:p>
                <a:pPr algn="ctr"/>
                <a:r>
                  <a:rPr lang="en-US" sz="1400" b="1">
                    <a:solidFill>
                      <a:schemeClr val="bg1"/>
                    </a:solidFill>
                    <a:latin typeface="Century Gothic"/>
                  </a:rPr>
                  <a:t>How to:</a:t>
                </a:r>
              </a:p>
            </p:txBody>
          </p:sp>
          <p:sp>
            <p:nvSpPr>
              <p:cNvPr id="46" name="TextBox 45">
                <a:extLst>
                  <a:ext uri="{FF2B5EF4-FFF2-40B4-BE49-F238E27FC236}">
                    <a16:creationId xmlns:a16="http://schemas.microsoft.com/office/drawing/2014/main" id="{1CF49F43-0DC8-BAD4-DE92-367F2DCA2F87}"/>
                  </a:ext>
                </a:extLst>
              </p:cNvPr>
              <p:cNvSpPr txBox="1"/>
              <p:nvPr/>
            </p:nvSpPr>
            <p:spPr>
              <a:xfrm>
                <a:off x="-13340" y="6325773"/>
                <a:ext cx="1947110" cy="1017057"/>
              </a:xfrm>
              <a:prstGeom prst="rect">
                <a:avLst/>
              </a:prstGeom>
              <a:noFill/>
            </p:spPr>
            <p:txBody>
              <a:bodyPr wrap="square" lIns="91440" tIns="45720" rIns="91440" bIns="45720" rtlCol="0" anchor="t">
                <a:spAutoFit/>
              </a:bodyPr>
              <a:lstStyle/>
              <a:p>
                <a:pPr algn="ctr"/>
                <a:r>
                  <a:rPr lang="en-US" sz="1400" b="1">
                    <a:solidFill>
                      <a:srgbClr val="194474"/>
                    </a:solidFill>
                    <a:latin typeface="Raleway"/>
                  </a:rPr>
                  <a:t>Reporting of Florence Bugs and Issues</a:t>
                </a:r>
              </a:p>
            </p:txBody>
          </p:sp>
          <p:sp>
            <p:nvSpPr>
              <p:cNvPr id="48" name="Rectangle 47">
                <a:extLst>
                  <a:ext uri="{FF2B5EF4-FFF2-40B4-BE49-F238E27FC236}">
                    <a16:creationId xmlns:a16="http://schemas.microsoft.com/office/drawing/2014/main" id="{C91897ED-C90F-F54D-E2DA-DEB7E6F810E6}"/>
                  </a:ext>
                </a:extLst>
              </p:cNvPr>
              <p:cNvSpPr/>
              <p:nvPr/>
            </p:nvSpPr>
            <p:spPr>
              <a:xfrm>
                <a:off x="1943613" y="5668569"/>
                <a:ext cx="5828787" cy="2948677"/>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2" name="TextBox 51">
                <a:extLst>
                  <a:ext uri="{FF2B5EF4-FFF2-40B4-BE49-F238E27FC236}">
                    <a16:creationId xmlns:a16="http://schemas.microsoft.com/office/drawing/2014/main" id="{ED7FFD5E-40CE-0957-4344-E270F0BA240A}"/>
                  </a:ext>
                </a:extLst>
              </p:cNvPr>
              <p:cNvSpPr txBox="1"/>
              <p:nvPr/>
            </p:nvSpPr>
            <p:spPr>
              <a:xfrm>
                <a:off x="1945994" y="5747791"/>
                <a:ext cx="5822909" cy="2881662"/>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Email BMI Florence support </a:t>
                </a:r>
                <a:r>
                  <a:rPr lang="en-US" sz="1200" dirty="0">
                    <a:latin typeface="Raleway"/>
                    <a:hlinkClick r:id="rId2"/>
                  </a:rPr>
                  <a:t>actri-florence@health.ucsd.edu</a:t>
                </a:r>
                <a:r>
                  <a:rPr lang="en-US" sz="1200" dirty="0">
                    <a:solidFill>
                      <a:srgbClr val="000000"/>
                    </a:solidFill>
                    <a:effectLst/>
                    <a:latin typeface="Raleway"/>
                  </a:rPr>
                  <a:t> for </a:t>
                </a:r>
                <a:r>
                  <a:rPr lang="en-US" sz="1200" dirty="0">
                    <a:solidFill>
                      <a:srgbClr val="194474"/>
                    </a:solidFill>
                    <a:latin typeface="Raleway"/>
                  </a:rPr>
                  <a:t>reporting of Florence Bugs and Issues.</a:t>
                </a:r>
              </a:p>
              <a:p>
                <a:pPr marL="628650" lvl="1" indent="-171450">
                  <a:buFont typeface="Arial" panose="020B0604020202020204" pitchFamily="34" charset="0"/>
                  <a:buChar char="•"/>
                </a:pPr>
                <a:r>
                  <a:rPr lang="en-US" sz="1200" dirty="0">
                    <a:latin typeface="Raleway" panose="020B0503030101060003"/>
                  </a:rPr>
                  <a:t>Description</a:t>
                </a:r>
              </a:p>
              <a:p>
                <a:pPr marL="628650" lvl="1" indent="-171450">
                  <a:buFont typeface="Arial" panose="020B0604020202020204" pitchFamily="34" charset="0"/>
                  <a:buChar char="•"/>
                </a:pPr>
                <a:r>
                  <a:rPr lang="en-US" sz="1200" dirty="0">
                    <a:latin typeface="Raleway" panose="020B0503030101060003"/>
                  </a:rPr>
                  <a:t>Impact on your workflow</a:t>
                </a:r>
              </a:p>
              <a:p>
                <a:pPr marL="628650" lvl="1" indent="-171450">
                  <a:buFont typeface="Arial" panose="020B0604020202020204" pitchFamily="34" charset="0"/>
                  <a:buChar char="•"/>
                </a:pPr>
                <a:r>
                  <a:rPr lang="en-US" sz="1200" dirty="0">
                    <a:latin typeface="Raleway" panose="020B0503030101060003"/>
                  </a:rPr>
                  <a:t>If you have a temporary workaround, please describe</a:t>
                </a:r>
              </a:p>
              <a:p>
                <a:pPr marL="628650" lvl="1" indent="-171450">
                  <a:buFont typeface="Arial" panose="020B0604020202020204" pitchFamily="34" charset="0"/>
                  <a:buChar char="•"/>
                </a:pPr>
                <a:r>
                  <a:rPr lang="en-US" sz="1200" dirty="0">
                    <a:latin typeface="Raleway" panose="020B0503030101060003"/>
                  </a:rPr>
                  <a:t>PI name and contact information </a:t>
                </a:r>
              </a:p>
              <a:p>
                <a:pPr marL="628650" lvl="1" indent="-171450">
                  <a:buFont typeface="Arial" panose="020B0604020202020204" pitchFamily="34" charset="0"/>
                  <a:buChar char="•"/>
                </a:pPr>
                <a:r>
                  <a:rPr lang="en-US" sz="1200" dirty="0">
                    <a:latin typeface="Raleway" panose="020B0503030101060003"/>
                  </a:rPr>
                  <a:t>Department requesting change</a:t>
                </a:r>
              </a:p>
              <a:p>
                <a:pPr marL="628650" lvl="1" indent="-171450">
                  <a:buFont typeface="Arial" panose="020B0604020202020204" pitchFamily="34" charset="0"/>
                  <a:buChar char="•"/>
                </a:pPr>
                <a:endParaRPr lang="en-US" sz="1200">
                  <a:latin typeface="Raleway" panose="020B0503030101060003"/>
                </a:endParaRPr>
              </a:p>
              <a:p>
                <a:pPr marL="228600" indent="-228600">
                  <a:spcAft>
                    <a:spcPts val="600"/>
                  </a:spcAft>
                  <a:buFont typeface="+mj-lt"/>
                  <a:buAutoNum type="arabicPeriod"/>
                </a:pPr>
                <a:r>
                  <a:rPr lang="en-US" sz="1200" dirty="0">
                    <a:latin typeface="Raleway" panose="020B0503030101060003"/>
                  </a:rPr>
                  <a:t>BMI will verify the issue, submit a Florence ticket, and notify you of results.</a:t>
                </a:r>
              </a:p>
              <a:p>
                <a:pPr marL="228600" indent="-228600">
                  <a:spcAft>
                    <a:spcPts val="600"/>
                  </a:spcAft>
                  <a:buFont typeface="+mj-lt"/>
                  <a:buAutoNum type="arabicPeriod"/>
                </a:pPr>
                <a:r>
                  <a:rPr lang="en-US" sz="1200" dirty="0">
                    <a:latin typeface="Raleway" panose="020B0503030101060003"/>
                  </a:rPr>
                  <a:t>Turnaround Time = 5 business days</a:t>
                </a:r>
              </a:p>
            </p:txBody>
          </p:sp>
        </p:grpSp>
      </p:grpSp>
      <p:sp>
        <p:nvSpPr>
          <p:cNvPr id="67" name="TextBox 66">
            <a:extLst>
              <a:ext uri="{FF2B5EF4-FFF2-40B4-BE49-F238E27FC236}">
                <a16:creationId xmlns:a16="http://schemas.microsoft.com/office/drawing/2014/main" id="{B053881E-12A6-2C15-A45E-CC93EB175DB2}"/>
              </a:ext>
            </a:extLst>
          </p:cNvPr>
          <p:cNvSpPr txBox="1"/>
          <p:nvPr/>
        </p:nvSpPr>
        <p:spPr>
          <a:xfrm>
            <a:off x="1731677" y="236272"/>
            <a:ext cx="5980174" cy="461665"/>
          </a:xfrm>
          <a:prstGeom prst="rect">
            <a:avLst/>
          </a:prstGeom>
          <a:noFill/>
        </p:spPr>
        <p:txBody>
          <a:bodyPr wrap="square" lIns="91440" tIns="45720" rIns="91440" bIns="45720" rtlCol="0" anchor="t">
            <a:spAutoFit/>
          </a:bodyPr>
          <a:lstStyle/>
          <a:p>
            <a:pPr algn="ctr"/>
            <a:r>
              <a:rPr lang="en-US" sz="2400">
                <a:solidFill>
                  <a:schemeClr val="bg1"/>
                </a:solidFill>
                <a:latin typeface="Raleway"/>
              </a:rPr>
              <a:t>UCSD Florence Operational SOPs</a:t>
            </a:r>
            <a:endParaRPr lang="en-US" sz="2400">
              <a:solidFill>
                <a:schemeClr val="bg1"/>
              </a:solidFill>
              <a:latin typeface="Raleway" panose="020B0503030101060003" pitchFamily="34" charset="77"/>
            </a:endParaRPr>
          </a:p>
        </p:txBody>
      </p:sp>
      <p:grpSp>
        <p:nvGrpSpPr>
          <p:cNvPr id="4" name="Group 3">
            <a:extLst>
              <a:ext uri="{FF2B5EF4-FFF2-40B4-BE49-F238E27FC236}">
                <a16:creationId xmlns:a16="http://schemas.microsoft.com/office/drawing/2014/main" id="{D2426723-4995-54D8-A254-30A88CCFDF36}"/>
              </a:ext>
            </a:extLst>
          </p:cNvPr>
          <p:cNvGrpSpPr/>
          <p:nvPr/>
        </p:nvGrpSpPr>
        <p:grpSpPr>
          <a:xfrm>
            <a:off x="-12030" y="1099432"/>
            <a:ext cx="7784429" cy="2174848"/>
            <a:chOff x="-10189" y="1622738"/>
            <a:chExt cx="7782588" cy="2167234"/>
          </a:xfrm>
        </p:grpSpPr>
        <p:sp>
          <p:nvSpPr>
            <p:cNvPr id="31" name="Rectangle 30">
              <a:extLst>
                <a:ext uri="{FF2B5EF4-FFF2-40B4-BE49-F238E27FC236}">
                  <a16:creationId xmlns:a16="http://schemas.microsoft.com/office/drawing/2014/main" id="{6537D4E8-0EA9-0CFA-B73A-DF59CF3D54A8}"/>
                </a:ext>
              </a:extLst>
            </p:cNvPr>
            <p:cNvSpPr/>
            <p:nvPr/>
          </p:nvSpPr>
          <p:spPr>
            <a:xfrm>
              <a:off x="-9236" y="1631534"/>
              <a:ext cx="1900114" cy="215843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aleway" panose="020B0503030101060003" pitchFamily="34" charset="77"/>
              </a:endParaRPr>
            </a:p>
          </p:txBody>
        </p:sp>
        <p:sp>
          <p:nvSpPr>
            <p:cNvPr id="32" name="Rectangle 31">
              <a:extLst>
                <a:ext uri="{FF2B5EF4-FFF2-40B4-BE49-F238E27FC236}">
                  <a16:creationId xmlns:a16="http://schemas.microsoft.com/office/drawing/2014/main" id="{4DD31C5C-0A33-8D58-E01E-387D0D2DF0C6}"/>
                </a:ext>
              </a:extLst>
            </p:cNvPr>
            <p:cNvSpPr/>
            <p:nvPr/>
          </p:nvSpPr>
          <p:spPr>
            <a:xfrm rot="5400000">
              <a:off x="710452" y="905864"/>
              <a:ext cx="454645" cy="18959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6" name="Rectangle 35">
              <a:extLst>
                <a:ext uri="{FF2B5EF4-FFF2-40B4-BE49-F238E27FC236}">
                  <a16:creationId xmlns:a16="http://schemas.microsoft.com/office/drawing/2014/main" id="{8246E7FA-0053-41A5-F2B7-1C29528E1F69}"/>
                </a:ext>
              </a:extLst>
            </p:cNvPr>
            <p:cNvSpPr/>
            <p:nvPr/>
          </p:nvSpPr>
          <p:spPr>
            <a:xfrm>
              <a:off x="1943612" y="1622738"/>
              <a:ext cx="5828787" cy="1730841"/>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TextBox 61">
              <a:extLst>
                <a:ext uri="{FF2B5EF4-FFF2-40B4-BE49-F238E27FC236}">
                  <a16:creationId xmlns:a16="http://schemas.microsoft.com/office/drawing/2014/main" id="{F700C461-D33F-7B94-73AC-8B98024C111F}"/>
                </a:ext>
              </a:extLst>
            </p:cNvPr>
            <p:cNvSpPr txBox="1"/>
            <p:nvPr/>
          </p:nvSpPr>
          <p:spPr>
            <a:xfrm>
              <a:off x="2020824" y="1638884"/>
              <a:ext cx="5581330" cy="306699"/>
            </a:xfrm>
            <a:prstGeom prst="rect">
              <a:avLst/>
            </a:prstGeom>
            <a:noFill/>
          </p:spPr>
          <p:txBody>
            <a:bodyPr wrap="square" lIns="91440" tIns="45720" rIns="91440" bIns="45720" rtlCol="0" anchor="t">
              <a:spAutoFit/>
            </a:bodyPr>
            <a:lstStyle/>
            <a:p>
              <a:pPr>
                <a:spcAft>
                  <a:spcPts val="600"/>
                </a:spcAft>
              </a:pPr>
              <a:endParaRPr lang="en-US" sz="1400">
                <a:solidFill>
                  <a:srgbClr val="194474"/>
                </a:solidFill>
                <a:latin typeface="+mj-lt"/>
              </a:endParaRPr>
            </a:p>
          </p:txBody>
        </p:sp>
        <p:sp>
          <p:nvSpPr>
            <p:cNvPr id="69" name="TextBox 68">
              <a:extLst>
                <a:ext uri="{FF2B5EF4-FFF2-40B4-BE49-F238E27FC236}">
                  <a16:creationId xmlns:a16="http://schemas.microsoft.com/office/drawing/2014/main" id="{377BAB9B-444B-53C1-35D3-DDE0519A74A0}"/>
                </a:ext>
              </a:extLst>
            </p:cNvPr>
            <p:cNvSpPr txBox="1"/>
            <p:nvPr/>
          </p:nvSpPr>
          <p:spPr>
            <a:xfrm>
              <a:off x="3457" y="1752707"/>
              <a:ext cx="1873586" cy="631072"/>
            </a:xfrm>
            <a:prstGeom prst="rect">
              <a:avLst/>
            </a:prstGeom>
            <a:noFill/>
          </p:spPr>
          <p:txBody>
            <a:bodyPr wrap="square" rtlCol="0">
              <a:spAutoFit/>
            </a:bodyPr>
            <a:lstStyle/>
            <a:p>
              <a:endParaRPr lang="en-US" sz="1200" b="1">
                <a:solidFill>
                  <a:srgbClr val="194474"/>
                </a:solidFill>
                <a:latin typeface="Century Gothic" panose="020B0502020202020204" pitchFamily="34" charset="0"/>
              </a:endParaRPr>
            </a:p>
            <a:p>
              <a:endParaRPr lang="en-US" sz="1200" b="1">
                <a:solidFill>
                  <a:srgbClr val="194474"/>
                </a:solidFill>
                <a:latin typeface="Raleway" panose="020B0503030101060003" pitchFamily="34" charset="77"/>
              </a:endParaRPr>
            </a:p>
            <a:p>
              <a:endParaRPr lang="en-US" sz="1200" b="1">
                <a:solidFill>
                  <a:srgbClr val="194474"/>
                </a:solidFill>
                <a:latin typeface="Raleway" panose="020B0503030101060003" pitchFamily="34" charset="77"/>
              </a:endParaRPr>
            </a:p>
          </p:txBody>
        </p:sp>
      </p:grpSp>
      <p:pic>
        <p:nvPicPr>
          <p:cNvPr id="74" name="Picture 73" descr="A close up of a logo&#10;&#10;Description automatically generated">
            <a:extLst>
              <a:ext uri="{FF2B5EF4-FFF2-40B4-BE49-F238E27FC236}">
                <a16:creationId xmlns:a16="http://schemas.microsoft.com/office/drawing/2014/main" id="{3E73080E-A29C-3FA6-F175-10A0E07BE6E2}"/>
              </a:ext>
            </a:extLst>
          </p:cNvPr>
          <p:cNvPicPr>
            <a:picLocks noChangeAspect="1"/>
          </p:cNvPicPr>
          <p:nvPr/>
        </p:nvPicPr>
        <p:blipFill rotWithShape="1">
          <a:blip r:embed="rId3"/>
          <a:srcRect t="21208" b="23153"/>
          <a:stretch/>
        </p:blipFill>
        <p:spPr>
          <a:xfrm>
            <a:off x="1" y="3877"/>
            <a:ext cx="1867126" cy="1014145"/>
          </a:xfrm>
          <a:prstGeom prst="rect">
            <a:avLst/>
          </a:prstGeom>
        </p:spPr>
      </p:pic>
      <p:sp>
        <p:nvSpPr>
          <p:cNvPr id="8" name="TextBox 7">
            <a:extLst>
              <a:ext uri="{FF2B5EF4-FFF2-40B4-BE49-F238E27FC236}">
                <a16:creationId xmlns:a16="http://schemas.microsoft.com/office/drawing/2014/main" id="{7F74992E-28A1-2714-28D8-EF631C9668B1}"/>
              </a:ext>
            </a:extLst>
          </p:cNvPr>
          <p:cNvSpPr txBox="1"/>
          <p:nvPr/>
        </p:nvSpPr>
        <p:spPr>
          <a:xfrm>
            <a:off x="3624943" y="9878786"/>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BECF6646-DC33-D124-0844-375F664C1F9C}"/>
              </a:ext>
            </a:extLst>
          </p:cNvPr>
          <p:cNvSpPr txBox="1"/>
          <p:nvPr/>
        </p:nvSpPr>
        <p:spPr>
          <a:xfrm>
            <a:off x="4261757" y="9960429"/>
            <a:ext cx="184731" cy="369332"/>
          </a:xfrm>
          <a:prstGeom prst="rect">
            <a:avLst/>
          </a:prstGeom>
          <a:noFill/>
        </p:spPr>
        <p:txBody>
          <a:bodyPr wrap="none" rtlCol="0">
            <a:spAutoFit/>
          </a:bodyPr>
          <a:lstStyle/>
          <a:p>
            <a:endParaRPr lang="en-US"/>
          </a:p>
        </p:txBody>
      </p:sp>
      <p:grpSp>
        <p:nvGrpSpPr>
          <p:cNvPr id="37" name="Group 36">
            <a:extLst>
              <a:ext uri="{FF2B5EF4-FFF2-40B4-BE49-F238E27FC236}">
                <a16:creationId xmlns:a16="http://schemas.microsoft.com/office/drawing/2014/main" id="{89BA1CD3-9C35-5E9C-95EF-77A9EDDD939C}"/>
              </a:ext>
            </a:extLst>
          </p:cNvPr>
          <p:cNvGrpSpPr/>
          <p:nvPr/>
        </p:nvGrpSpPr>
        <p:grpSpPr>
          <a:xfrm>
            <a:off x="-12106" y="7084729"/>
            <a:ext cx="7783139" cy="2321657"/>
            <a:chOff x="19759" y="8652093"/>
            <a:chExt cx="7771109" cy="1381453"/>
          </a:xfrm>
        </p:grpSpPr>
        <p:sp>
          <p:nvSpPr>
            <p:cNvPr id="38" name="Rectangle 37">
              <a:extLst>
                <a:ext uri="{FF2B5EF4-FFF2-40B4-BE49-F238E27FC236}">
                  <a16:creationId xmlns:a16="http://schemas.microsoft.com/office/drawing/2014/main" id="{CEFADE3E-2AB7-BFCA-E180-2EFC34E7F277}"/>
                </a:ext>
              </a:extLst>
            </p:cNvPr>
            <p:cNvSpPr/>
            <p:nvPr/>
          </p:nvSpPr>
          <p:spPr>
            <a:xfrm>
              <a:off x="19837" y="8652094"/>
              <a:ext cx="1893443" cy="13814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Rectangle 38">
              <a:extLst>
                <a:ext uri="{FF2B5EF4-FFF2-40B4-BE49-F238E27FC236}">
                  <a16:creationId xmlns:a16="http://schemas.microsoft.com/office/drawing/2014/main" id="{A5980F52-8E9B-9250-AD31-E5A961C70951}"/>
                </a:ext>
              </a:extLst>
            </p:cNvPr>
            <p:cNvSpPr/>
            <p:nvPr/>
          </p:nvSpPr>
          <p:spPr>
            <a:xfrm rot="5400000">
              <a:off x="824430" y="7851007"/>
              <a:ext cx="271086" cy="18802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0" name="TextBox 39">
              <a:extLst>
                <a:ext uri="{FF2B5EF4-FFF2-40B4-BE49-F238E27FC236}">
                  <a16:creationId xmlns:a16="http://schemas.microsoft.com/office/drawing/2014/main" id="{5B432FFA-5455-85CB-C7CA-F3C19EE918AC}"/>
                </a:ext>
              </a:extLst>
            </p:cNvPr>
            <p:cNvSpPr txBox="1"/>
            <p:nvPr/>
          </p:nvSpPr>
          <p:spPr>
            <a:xfrm>
              <a:off x="393978" y="8689924"/>
              <a:ext cx="1131983" cy="183136"/>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41" name="TextBox 40">
              <a:extLst>
                <a:ext uri="{FF2B5EF4-FFF2-40B4-BE49-F238E27FC236}">
                  <a16:creationId xmlns:a16="http://schemas.microsoft.com/office/drawing/2014/main" id="{A92D1468-08D1-6ECA-AD9B-E7A0DC2867BF}"/>
                </a:ext>
              </a:extLst>
            </p:cNvPr>
            <p:cNvSpPr txBox="1"/>
            <p:nvPr/>
          </p:nvSpPr>
          <p:spPr>
            <a:xfrm>
              <a:off x="19759" y="8926687"/>
              <a:ext cx="1867126" cy="439526"/>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Create/Modify User Role in Florence</a:t>
              </a:r>
            </a:p>
          </p:txBody>
        </p:sp>
        <p:sp>
          <p:nvSpPr>
            <p:cNvPr id="42" name="Rectangle 41">
              <a:extLst>
                <a:ext uri="{FF2B5EF4-FFF2-40B4-BE49-F238E27FC236}">
                  <a16:creationId xmlns:a16="http://schemas.microsoft.com/office/drawing/2014/main" id="{0483AC37-983E-2101-113F-4A2196D94DD0}"/>
                </a:ext>
              </a:extLst>
            </p:cNvPr>
            <p:cNvSpPr/>
            <p:nvPr/>
          </p:nvSpPr>
          <p:spPr>
            <a:xfrm>
              <a:off x="1962085" y="8652093"/>
              <a:ext cx="5828783" cy="1381452"/>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latin typeface="Century Gothic" panose="020B0502020202020204" pitchFamily="34" charset="0"/>
              </a:endParaRPr>
            </a:p>
          </p:txBody>
        </p:sp>
      </p:grpSp>
      <p:sp>
        <p:nvSpPr>
          <p:cNvPr id="15" name="Rectangle 1">
            <a:hlinkClick r:id="rId4" tooltip="https://ucsd-actri.jotform.com/232994806487978"/>
            <a:extLst>
              <a:ext uri="{FF2B5EF4-FFF2-40B4-BE49-F238E27FC236}">
                <a16:creationId xmlns:a16="http://schemas.microsoft.com/office/drawing/2014/main" id="{AEB78D47-6F9F-3C00-AECE-28424F944218}"/>
              </a:ext>
            </a:extLst>
          </p:cNvPr>
          <p:cNvSpPr>
            <a:spLocks noChangeArrowheads="1"/>
          </p:cNvSpPr>
          <p:nvPr/>
        </p:nvSpPr>
        <p:spPr bwMode="auto">
          <a:xfrm>
            <a:off x="7984300" y="463177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B55EE00F-2491-36BD-5A81-DE26CD6FF44E}"/>
              </a:ext>
            </a:extLst>
          </p:cNvPr>
          <p:cNvSpPr txBox="1"/>
          <p:nvPr/>
        </p:nvSpPr>
        <p:spPr>
          <a:xfrm>
            <a:off x="356034" y="1150227"/>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10" name="Date Placeholder 9">
            <a:extLst>
              <a:ext uri="{FF2B5EF4-FFF2-40B4-BE49-F238E27FC236}">
                <a16:creationId xmlns:a16="http://schemas.microsoft.com/office/drawing/2014/main" id="{FF4AC976-7A00-1B9E-CDF2-4D2A4A0D4BCD}"/>
              </a:ext>
            </a:extLst>
          </p:cNvPr>
          <p:cNvSpPr>
            <a:spLocks noGrp="1"/>
          </p:cNvSpPr>
          <p:nvPr>
            <p:ph type="dt" sz="half" idx="4294967295"/>
          </p:nvPr>
        </p:nvSpPr>
        <p:spPr>
          <a:xfrm>
            <a:off x="12033" y="9689068"/>
            <a:ext cx="2271110" cy="369332"/>
          </a:xfrm>
          <a:prstGeom prst="rect">
            <a:avLst/>
          </a:prstGeom>
        </p:spPr>
        <p:txBody>
          <a:bodyPr/>
          <a:lstStyle/>
          <a:p>
            <a:fld id="{1803A94E-192E-F646-A47E-CAE38D8E5EEA}" type="datetime2">
              <a:rPr lang="en-US" sz="1200" smtClean="0"/>
              <a:t>Thursday, May 29, 2025</a:t>
            </a:fld>
            <a:endParaRPr lang="en-US" sz="1200"/>
          </a:p>
        </p:txBody>
      </p:sp>
      <p:sp>
        <p:nvSpPr>
          <p:cNvPr id="18" name="Slide Number Placeholder 17">
            <a:extLst>
              <a:ext uri="{FF2B5EF4-FFF2-40B4-BE49-F238E27FC236}">
                <a16:creationId xmlns:a16="http://schemas.microsoft.com/office/drawing/2014/main" id="{794BCB8A-7F7F-98D6-DB04-0518A4E69250}"/>
              </a:ext>
            </a:extLst>
          </p:cNvPr>
          <p:cNvSpPr>
            <a:spLocks noGrp="1"/>
          </p:cNvSpPr>
          <p:nvPr>
            <p:ph type="sldNum" sz="quarter" idx="4294967295"/>
          </p:nvPr>
        </p:nvSpPr>
        <p:spPr>
          <a:xfrm>
            <a:off x="5489257" y="9522883"/>
            <a:ext cx="2279647" cy="535517"/>
          </a:xfrm>
        </p:spPr>
        <p:txBody>
          <a:bodyPr/>
          <a:lstStyle/>
          <a:p>
            <a:fld id="{8ADAFAFE-9083-CA43-93A3-B5F4D929541B}" type="slidenum">
              <a:rPr lang="en-US" smtClean="0"/>
              <a:t>3</a:t>
            </a:fld>
            <a:endParaRPr lang="en-US"/>
          </a:p>
        </p:txBody>
      </p:sp>
      <p:sp>
        <p:nvSpPr>
          <p:cNvPr id="19" name="TextBox 18">
            <a:extLst>
              <a:ext uri="{FF2B5EF4-FFF2-40B4-BE49-F238E27FC236}">
                <a16:creationId xmlns:a16="http://schemas.microsoft.com/office/drawing/2014/main" id="{06E86CC0-AF1D-D0FD-E135-1B4670486A8A}"/>
              </a:ext>
            </a:extLst>
          </p:cNvPr>
          <p:cNvSpPr txBox="1"/>
          <p:nvPr/>
        </p:nvSpPr>
        <p:spPr>
          <a:xfrm>
            <a:off x="0" y="1546096"/>
            <a:ext cx="1870016" cy="954107"/>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Requesting changes to Kuali/Florence Integration</a:t>
            </a:r>
          </a:p>
        </p:txBody>
      </p:sp>
      <p:sp>
        <p:nvSpPr>
          <p:cNvPr id="14" name="TextBox 13">
            <a:extLst>
              <a:ext uri="{FF2B5EF4-FFF2-40B4-BE49-F238E27FC236}">
                <a16:creationId xmlns:a16="http://schemas.microsoft.com/office/drawing/2014/main" id="{499DC037-6FD6-E56C-CE4E-0F3C58A2F36C}"/>
              </a:ext>
            </a:extLst>
          </p:cNvPr>
          <p:cNvSpPr txBox="1"/>
          <p:nvPr/>
        </p:nvSpPr>
        <p:spPr>
          <a:xfrm>
            <a:off x="1933836" y="1135183"/>
            <a:ext cx="5827806" cy="3693319"/>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Email BMI Florence support </a:t>
            </a:r>
            <a:r>
              <a:rPr lang="en-US" sz="1200" dirty="0">
                <a:latin typeface="Raleway"/>
                <a:hlinkClick r:id="rId2"/>
              </a:rPr>
              <a:t>actri-florence@health.ucsd.edu</a:t>
            </a:r>
            <a:r>
              <a:rPr lang="en-US" sz="1200" dirty="0">
                <a:solidFill>
                  <a:srgbClr val="000000"/>
                </a:solidFill>
                <a:effectLst/>
                <a:latin typeface="Raleway"/>
              </a:rPr>
              <a:t> requesting an addition or change to the Kuali/Florence Integration</a:t>
            </a:r>
            <a:r>
              <a:rPr lang="en-US" sz="1200" dirty="0">
                <a:latin typeface="Raleway" panose="020B0503030101060003"/>
              </a:rPr>
              <a:t>.  Include:</a:t>
            </a:r>
          </a:p>
          <a:p>
            <a:pPr marL="628650" lvl="1" indent="-171450">
              <a:buFont typeface="Arial" panose="020B0604020202020204" pitchFamily="34" charset="0"/>
              <a:buChar char="•"/>
            </a:pPr>
            <a:r>
              <a:rPr lang="en-US" sz="1200" dirty="0">
                <a:latin typeface="Raleway" panose="020B0503030101060003"/>
              </a:rPr>
              <a:t>Description of the addition or change </a:t>
            </a:r>
          </a:p>
          <a:p>
            <a:pPr marL="628650" lvl="1" indent="-171450">
              <a:buFont typeface="Arial" panose="020B0604020202020204" pitchFamily="34" charset="0"/>
              <a:buChar char="•"/>
            </a:pPr>
            <a:r>
              <a:rPr lang="en-US" sz="1200" dirty="0">
                <a:latin typeface="Raleway" panose="020B0503030101060003"/>
              </a:rPr>
              <a:t>Justification for change</a:t>
            </a:r>
          </a:p>
          <a:p>
            <a:pPr marL="628650" lvl="1" indent="-171450">
              <a:buFont typeface="Arial" panose="020B0604020202020204" pitchFamily="34" charset="0"/>
              <a:buChar char="•"/>
            </a:pPr>
            <a:r>
              <a:rPr lang="en-US" sz="1200" dirty="0">
                <a:latin typeface="Raleway" panose="020B0503030101060003"/>
              </a:rPr>
              <a:t>PI name and contact information </a:t>
            </a:r>
          </a:p>
          <a:p>
            <a:pPr marL="628650" lvl="1" indent="-171450">
              <a:buFont typeface="Arial" panose="020B0604020202020204" pitchFamily="34" charset="0"/>
              <a:buChar char="•"/>
            </a:pPr>
            <a:r>
              <a:rPr lang="en-US" sz="1200" dirty="0">
                <a:latin typeface="Raleway" panose="020B0503030101060003"/>
              </a:rPr>
              <a:t>Department requesting change</a:t>
            </a:r>
          </a:p>
          <a:p>
            <a:endParaRPr lang="en-US" sz="1200">
              <a:latin typeface="Raleway" panose="020B0503030101060003"/>
            </a:endParaRPr>
          </a:p>
          <a:p>
            <a:pPr marL="228600" indent="-228600">
              <a:spcAft>
                <a:spcPts val="600"/>
              </a:spcAft>
              <a:buFont typeface="+mj-lt"/>
              <a:buAutoNum type="arabicPeriod"/>
            </a:pPr>
            <a:r>
              <a:rPr lang="en-US" sz="1200" dirty="0">
                <a:latin typeface="Raleway" panose="020B0503030101060003"/>
              </a:rPr>
              <a:t>Integration modifications must follow BMI CM processes.</a:t>
            </a:r>
          </a:p>
          <a:p>
            <a:pPr marL="228600" indent="-228600">
              <a:spcAft>
                <a:spcPts val="600"/>
              </a:spcAft>
              <a:buFont typeface="+mj-lt"/>
              <a:buAutoNum type="arabicPeriod"/>
            </a:pPr>
            <a:r>
              <a:rPr lang="en-US" sz="1200" dirty="0">
                <a:latin typeface="Raleway" panose="020B0503030101060003"/>
              </a:rPr>
              <a:t>Requests for integration changes will be initially evaluated by the BMI team for risk vs reward as well as resourcing costs. Florence, Inc., entertains changes to integration on a quarterly basis.</a:t>
            </a:r>
          </a:p>
          <a:p>
            <a:pPr marL="228600" indent="-228600">
              <a:spcAft>
                <a:spcPts val="600"/>
              </a:spcAft>
              <a:buFont typeface="+mj-lt"/>
              <a:buAutoNum type="arabicPeriod"/>
            </a:pPr>
            <a:r>
              <a:rPr lang="en-US" sz="1200" dirty="0">
                <a:latin typeface="Raleway" panose="020B0503030101060003"/>
              </a:rPr>
              <a:t>Successfully vetted requests will trigger a conversation with Kuali and Florence integration teams to develop a SOW and project timeline. </a:t>
            </a:r>
          </a:p>
          <a:p>
            <a:pPr marL="228600" indent="-228600">
              <a:spcAft>
                <a:spcPts val="600"/>
              </a:spcAft>
              <a:buFont typeface="+mj-lt"/>
              <a:buAutoNum type="arabicPeriod"/>
            </a:pPr>
            <a:r>
              <a:rPr lang="en-US" sz="1200" dirty="0">
                <a:latin typeface="Raleway" panose="020B0503030101060003"/>
              </a:rPr>
              <a:t>Costs incurred for major department specific changes will be incurred by the department at the discretion of ACTRI.</a:t>
            </a:r>
          </a:p>
          <a:p>
            <a:pPr marL="228600" indent="-228600">
              <a:spcAft>
                <a:spcPts val="600"/>
              </a:spcAft>
              <a:buFont typeface="+mj-lt"/>
              <a:buAutoNum type="arabicPeriod"/>
            </a:pPr>
            <a:r>
              <a:rPr lang="en-US" sz="1200" dirty="0">
                <a:latin typeface="Raleway" panose="020B0503030101060003"/>
              </a:rPr>
              <a:t>Requestor will be sent notification at benchmarks and at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3 – 6 months minimum turnaround</a:t>
            </a:r>
            <a:endParaRPr lang="en-US" sz="1200" dirty="0"/>
          </a:p>
        </p:txBody>
      </p:sp>
      <p:sp>
        <p:nvSpPr>
          <p:cNvPr id="20" name="TextBox 19">
            <a:extLst>
              <a:ext uri="{FF2B5EF4-FFF2-40B4-BE49-F238E27FC236}">
                <a16:creationId xmlns:a16="http://schemas.microsoft.com/office/drawing/2014/main" id="{D1060B25-B4DC-3A4E-5BEF-ECCFDADF8BCE}"/>
              </a:ext>
            </a:extLst>
          </p:cNvPr>
          <p:cNvSpPr txBox="1"/>
          <p:nvPr/>
        </p:nvSpPr>
        <p:spPr>
          <a:xfrm>
            <a:off x="1941041" y="7101991"/>
            <a:ext cx="5837806" cy="2169825"/>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Email BMI Florence support </a:t>
            </a:r>
            <a:r>
              <a:rPr lang="en-US" sz="1200" dirty="0">
                <a:latin typeface="Raleway"/>
                <a:hlinkClick r:id="rId2"/>
              </a:rPr>
              <a:t>actri-florence@health.ucsd.edu</a:t>
            </a:r>
            <a:r>
              <a:rPr lang="en-US" sz="1200" dirty="0">
                <a:solidFill>
                  <a:srgbClr val="000000"/>
                </a:solidFill>
                <a:effectLst/>
                <a:latin typeface="Raleway"/>
              </a:rPr>
              <a:t> requesting the creation or modification of a user role</a:t>
            </a:r>
            <a:r>
              <a:rPr lang="en-US" sz="1200" dirty="0">
                <a:latin typeface="Raleway" panose="020B0503030101060003"/>
              </a:rPr>
              <a:t>.  Include:</a:t>
            </a:r>
          </a:p>
          <a:p>
            <a:pPr marL="628650" lvl="1" indent="-171450">
              <a:buFont typeface="Arial" panose="020B0604020202020204" pitchFamily="34" charset="0"/>
              <a:buChar char="•"/>
            </a:pPr>
            <a:r>
              <a:rPr lang="en-US" sz="1200" dirty="0">
                <a:latin typeface="Raleway" panose="020B0503030101060003"/>
              </a:rPr>
              <a:t>Department name </a:t>
            </a:r>
          </a:p>
          <a:p>
            <a:pPr marL="628650" lvl="1" indent="-171450">
              <a:buFont typeface="Arial" panose="020B0604020202020204" pitchFamily="34" charset="0"/>
              <a:buChar char="•"/>
            </a:pPr>
            <a:r>
              <a:rPr lang="en-US" sz="1200" dirty="0">
                <a:latin typeface="Raleway" panose="020B0503030101060003"/>
              </a:rPr>
              <a:t>Study IRB if study specific role</a:t>
            </a:r>
          </a:p>
          <a:p>
            <a:pPr marL="628650" lvl="1" indent="-171450">
              <a:buFont typeface="Arial" panose="020B0604020202020204" pitchFamily="34" charset="0"/>
              <a:buChar char="•"/>
            </a:pPr>
            <a:r>
              <a:rPr lang="en-US" sz="1200" dirty="0">
                <a:latin typeface="Raleway" panose="020B0503030101060003"/>
              </a:rPr>
              <a:t>PI name and contact information </a:t>
            </a:r>
          </a:p>
          <a:p>
            <a:pPr marL="628650" lvl="1" indent="-171450">
              <a:buFont typeface="Arial" panose="020B0604020202020204" pitchFamily="34" charset="0"/>
              <a:buChar char="•"/>
            </a:pPr>
            <a:r>
              <a:rPr lang="en-US" sz="1200" dirty="0">
                <a:latin typeface="Raleway" panose="020B0503030101060003"/>
              </a:rPr>
              <a:t>Role Permissions worksheet</a:t>
            </a:r>
          </a:p>
          <a:p>
            <a:pPr marL="628650" lvl="1" indent="-171450">
              <a:buFont typeface="Arial" panose="020B0604020202020204" pitchFamily="34" charset="0"/>
              <a:buChar char="•"/>
            </a:pPr>
            <a:endParaRPr lang="en-US" sz="1200">
              <a:latin typeface="Raleway" panose="020B0503030101060003"/>
            </a:endParaRPr>
          </a:p>
          <a:p>
            <a:pPr marL="228600" indent="-228600">
              <a:spcAft>
                <a:spcPts val="600"/>
              </a:spcAft>
              <a:buFont typeface="+mj-lt"/>
              <a:buAutoNum type="arabicPeriod"/>
            </a:pPr>
            <a:r>
              <a:rPr lang="en-US" sz="1200" dirty="0">
                <a:latin typeface="Raleway" panose="020B0503030101060003"/>
              </a:rPr>
              <a:t>Role creation or changes must follow BMI CM processes. </a:t>
            </a:r>
          </a:p>
          <a:p>
            <a:pPr marL="228600" indent="-228600">
              <a:spcAft>
                <a:spcPts val="600"/>
              </a:spcAft>
              <a:buFont typeface="+mj-lt"/>
              <a:buAutoNum type="arabicPeriod"/>
            </a:pPr>
            <a:r>
              <a:rPr lang="en-US" sz="1200" dirty="0">
                <a:latin typeface="Raleway" panose="020B0503030101060003"/>
              </a:rPr>
              <a:t>Requestor will be sent notification of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5 business days</a:t>
            </a:r>
            <a:endParaRPr lang="en-US" sz="1200" dirty="0"/>
          </a:p>
        </p:txBody>
      </p:sp>
    </p:spTree>
    <p:extLst>
      <p:ext uri="{BB962C8B-B14F-4D97-AF65-F5344CB8AC3E}">
        <p14:creationId xmlns:p14="http://schemas.microsoft.com/office/powerpoint/2010/main" val="413378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BE7B1-1328-0275-BD39-01B1AA6CDAAF}"/>
            </a:ext>
          </a:extLst>
        </p:cNvPr>
        <p:cNvGrpSpPr/>
        <p:nvPr/>
      </p:nvGrpSpPr>
      <p:grpSpPr>
        <a:xfrm>
          <a:off x="0" y="0"/>
          <a:ext cx="0" cy="0"/>
          <a:chOff x="0" y="0"/>
          <a:chExt cx="0" cy="0"/>
        </a:xfrm>
      </p:grpSpPr>
      <p:sp>
        <p:nvSpPr>
          <p:cNvPr id="26" name="Rectangle 25">
            <a:extLst>
              <a:ext uri="{FF2B5EF4-FFF2-40B4-BE49-F238E27FC236}">
                <a16:creationId xmlns:a16="http://schemas.microsoft.com/office/drawing/2014/main" id="{F6512E11-A624-CB61-E51E-55E88BB6F061}"/>
              </a:ext>
            </a:extLst>
          </p:cNvPr>
          <p:cNvSpPr/>
          <p:nvPr/>
        </p:nvSpPr>
        <p:spPr>
          <a:xfrm>
            <a:off x="-6693" y="1"/>
            <a:ext cx="7779093" cy="1053772"/>
          </a:xfrm>
          <a:prstGeom prst="rect">
            <a:avLst/>
          </a:prstGeom>
          <a:solidFill>
            <a:srgbClr val="2E55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endParaRPr>
          </a:p>
        </p:txBody>
      </p:sp>
      <p:grpSp>
        <p:nvGrpSpPr>
          <p:cNvPr id="2" name="Group 1">
            <a:extLst>
              <a:ext uri="{FF2B5EF4-FFF2-40B4-BE49-F238E27FC236}">
                <a16:creationId xmlns:a16="http://schemas.microsoft.com/office/drawing/2014/main" id="{D6DF05B7-DB44-C31C-9FA7-815899D1A5BA}"/>
              </a:ext>
            </a:extLst>
          </p:cNvPr>
          <p:cNvGrpSpPr/>
          <p:nvPr/>
        </p:nvGrpSpPr>
        <p:grpSpPr>
          <a:xfrm>
            <a:off x="-11345" y="3331242"/>
            <a:ext cx="7788396" cy="1954099"/>
            <a:chOff x="-2878" y="3630798"/>
            <a:chExt cx="7781719" cy="1848902"/>
          </a:xfrm>
        </p:grpSpPr>
        <p:sp>
          <p:nvSpPr>
            <p:cNvPr id="13" name="Rectangle 12">
              <a:extLst>
                <a:ext uri="{FF2B5EF4-FFF2-40B4-BE49-F238E27FC236}">
                  <a16:creationId xmlns:a16="http://schemas.microsoft.com/office/drawing/2014/main" id="{D86E3F7D-31F8-3286-17E6-7CF418AEBE2C}"/>
                </a:ext>
              </a:extLst>
            </p:cNvPr>
            <p:cNvSpPr/>
            <p:nvPr/>
          </p:nvSpPr>
          <p:spPr>
            <a:xfrm>
              <a:off x="6693" y="3630799"/>
              <a:ext cx="1880273" cy="1848901"/>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1" name="Rectangle 10">
              <a:extLst>
                <a:ext uri="{FF2B5EF4-FFF2-40B4-BE49-F238E27FC236}">
                  <a16:creationId xmlns:a16="http://schemas.microsoft.com/office/drawing/2014/main" id="{C0158EF3-7232-F96E-56CC-B6CCCD3A3099}"/>
                </a:ext>
              </a:extLst>
            </p:cNvPr>
            <p:cNvSpPr/>
            <p:nvPr/>
          </p:nvSpPr>
          <p:spPr>
            <a:xfrm rot="5400000">
              <a:off x="723095" y="2922088"/>
              <a:ext cx="437541" cy="18894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12" name="TextBox 11">
              <a:extLst>
                <a:ext uri="{FF2B5EF4-FFF2-40B4-BE49-F238E27FC236}">
                  <a16:creationId xmlns:a16="http://schemas.microsoft.com/office/drawing/2014/main" id="{126E9736-2AF4-9B61-60EE-FEC962BAAF34}"/>
                </a:ext>
              </a:extLst>
            </p:cNvPr>
            <p:cNvSpPr txBox="1"/>
            <p:nvPr/>
          </p:nvSpPr>
          <p:spPr>
            <a:xfrm>
              <a:off x="8640" y="4078461"/>
              <a:ext cx="1914918" cy="291208"/>
            </a:xfrm>
            <a:prstGeom prst="rect">
              <a:avLst/>
            </a:prstGeom>
            <a:noFill/>
          </p:spPr>
          <p:txBody>
            <a:bodyPr wrap="square" rtlCol="0">
              <a:spAutoFit/>
            </a:bodyPr>
            <a:lstStyle/>
            <a:p>
              <a:pPr algn="ctr"/>
              <a:endParaRPr lang="en-US" sz="1400" b="1">
                <a:solidFill>
                  <a:srgbClr val="194474"/>
                </a:solidFill>
                <a:latin typeface="Raleway" panose="020B0503030101060003" pitchFamily="34" charset="77"/>
              </a:endParaRPr>
            </a:p>
          </p:txBody>
        </p:sp>
        <p:sp>
          <p:nvSpPr>
            <p:cNvPr id="16" name="Rectangle 15">
              <a:extLst>
                <a:ext uri="{FF2B5EF4-FFF2-40B4-BE49-F238E27FC236}">
                  <a16:creationId xmlns:a16="http://schemas.microsoft.com/office/drawing/2014/main" id="{4FD37F0D-CCAC-2208-B352-67DADC08F33F}"/>
                </a:ext>
              </a:extLst>
            </p:cNvPr>
            <p:cNvSpPr/>
            <p:nvPr/>
          </p:nvSpPr>
          <p:spPr>
            <a:xfrm>
              <a:off x="1943613" y="3630798"/>
              <a:ext cx="5828787" cy="1848900"/>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8" name="TextBox 27">
              <a:extLst>
                <a:ext uri="{FF2B5EF4-FFF2-40B4-BE49-F238E27FC236}">
                  <a16:creationId xmlns:a16="http://schemas.microsoft.com/office/drawing/2014/main" id="{9FE35C4E-AA61-EE17-3F40-B2AD81FB1377}"/>
                </a:ext>
              </a:extLst>
            </p:cNvPr>
            <p:cNvSpPr txBox="1"/>
            <p:nvPr/>
          </p:nvSpPr>
          <p:spPr>
            <a:xfrm>
              <a:off x="1946040" y="3635452"/>
              <a:ext cx="5832801" cy="262087"/>
            </a:xfrm>
            <a:prstGeom prst="rect">
              <a:avLst/>
            </a:prstGeom>
            <a:noFill/>
          </p:spPr>
          <p:txBody>
            <a:bodyPr wrap="square" rtlCol="0">
              <a:spAutoFit/>
            </a:bodyPr>
            <a:lstStyle/>
            <a:p>
              <a:pPr>
                <a:spcAft>
                  <a:spcPts val="600"/>
                </a:spcAft>
              </a:pPr>
              <a:endParaRPr lang="en-US" sz="1200">
                <a:solidFill>
                  <a:srgbClr val="194474"/>
                </a:solidFill>
                <a:latin typeface="Raleway" panose="020B0503030101060003"/>
              </a:endParaRPr>
            </a:p>
          </p:txBody>
        </p:sp>
      </p:grpSp>
      <p:grpSp>
        <p:nvGrpSpPr>
          <p:cNvPr id="5" name="Group 4">
            <a:extLst>
              <a:ext uri="{FF2B5EF4-FFF2-40B4-BE49-F238E27FC236}">
                <a16:creationId xmlns:a16="http://schemas.microsoft.com/office/drawing/2014/main" id="{BF1FC49C-A335-197D-79FF-C7EEC2A582AD}"/>
              </a:ext>
            </a:extLst>
          </p:cNvPr>
          <p:cNvGrpSpPr/>
          <p:nvPr/>
        </p:nvGrpSpPr>
        <p:grpSpPr>
          <a:xfrm>
            <a:off x="-501370" y="5337800"/>
            <a:ext cx="8280217" cy="2141553"/>
            <a:chOff x="-505716" y="3591236"/>
            <a:chExt cx="8281611" cy="2948678"/>
          </a:xfrm>
        </p:grpSpPr>
        <p:sp>
          <p:nvSpPr>
            <p:cNvPr id="6" name="Rectangle 5">
              <a:extLst>
                <a:ext uri="{FF2B5EF4-FFF2-40B4-BE49-F238E27FC236}">
                  <a16:creationId xmlns:a16="http://schemas.microsoft.com/office/drawing/2014/main" id="{146D2C89-802B-8FEC-D175-0844A3C180FC}"/>
                </a:ext>
              </a:extLst>
            </p:cNvPr>
            <p:cNvSpPr/>
            <p:nvPr/>
          </p:nvSpPr>
          <p:spPr>
            <a:xfrm>
              <a:off x="0" y="3630794"/>
              <a:ext cx="7772400" cy="2219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3" name="Group 2">
              <a:extLst>
                <a:ext uri="{FF2B5EF4-FFF2-40B4-BE49-F238E27FC236}">
                  <a16:creationId xmlns:a16="http://schemas.microsoft.com/office/drawing/2014/main" id="{AD5FAA4E-F313-74D5-6AD6-AA931B5A22F8}"/>
                </a:ext>
              </a:extLst>
            </p:cNvPr>
            <p:cNvGrpSpPr/>
            <p:nvPr/>
          </p:nvGrpSpPr>
          <p:grpSpPr>
            <a:xfrm>
              <a:off x="-505716" y="3591236"/>
              <a:ext cx="8281611" cy="2948678"/>
              <a:chOff x="-509211" y="5668569"/>
              <a:chExt cx="8281611" cy="2948678"/>
            </a:xfrm>
          </p:grpSpPr>
          <p:sp>
            <p:nvSpPr>
              <p:cNvPr id="43" name="Rectangle 42">
                <a:extLst>
                  <a:ext uri="{FF2B5EF4-FFF2-40B4-BE49-F238E27FC236}">
                    <a16:creationId xmlns:a16="http://schemas.microsoft.com/office/drawing/2014/main" id="{275455CC-C128-D623-A476-08DD072B36ED}"/>
                  </a:ext>
                </a:extLst>
              </p:cNvPr>
              <p:cNvSpPr/>
              <p:nvPr/>
            </p:nvSpPr>
            <p:spPr>
              <a:xfrm>
                <a:off x="-22051" y="5668571"/>
                <a:ext cx="1919570" cy="29486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4" name="Rectangle 43">
                <a:extLst>
                  <a:ext uri="{FF2B5EF4-FFF2-40B4-BE49-F238E27FC236}">
                    <a16:creationId xmlns:a16="http://schemas.microsoft.com/office/drawing/2014/main" id="{764F9EE1-C66F-480D-5E0E-88E4D250C57F}"/>
                  </a:ext>
                </a:extLst>
              </p:cNvPr>
              <p:cNvSpPr/>
              <p:nvPr/>
            </p:nvSpPr>
            <p:spPr>
              <a:xfrm rot="5400000">
                <a:off x="618453" y="5049162"/>
                <a:ext cx="630732" cy="18990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EAB595E6-6297-88A4-C683-A5B2A738BB3F}"/>
                  </a:ext>
                </a:extLst>
              </p:cNvPr>
              <p:cNvSpPr txBox="1"/>
              <p:nvPr/>
            </p:nvSpPr>
            <p:spPr>
              <a:xfrm>
                <a:off x="-509211" y="5795424"/>
                <a:ext cx="2862073" cy="307777"/>
              </a:xfrm>
              <a:prstGeom prst="rect">
                <a:avLst/>
              </a:prstGeom>
              <a:noFill/>
            </p:spPr>
            <p:txBody>
              <a:bodyPr wrap="square" lIns="91440" tIns="45720" rIns="91440" bIns="45720" rtlCol="0" anchor="t">
                <a:spAutoFit/>
              </a:bodyPr>
              <a:lstStyle/>
              <a:p>
                <a:pPr algn="ctr"/>
                <a:r>
                  <a:rPr lang="en-US" sz="1400" b="1">
                    <a:solidFill>
                      <a:schemeClr val="bg1"/>
                    </a:solidFill>
                    <a:latin typeface="Century Gothic"/>
                  </a:rPr>
                  <a:t>How to:</a:t>
                </a:r>
              </a:p>
            </p:txBody>
          </p:sp>
          <p:sp>
            <p:nvSpPr>
              <p:cNvPr id="46" name="TextBox 45">
                <a:extLst>
                  <a:ext uri="{FF2B5EF4-FFF2-40B4-BE49-F238E27FC236}">
                    <a16:creationId xmlns:a16="http://schemas.microsoft.com/office/drawing/2014/main" id="{3DDB424E-E246-9C92-DD15-50357CEEA8BF}"/>
                  </a:ext>
                </a:extLst>
              </p:cNvPr>
              <p:cNvSpPr txBox="1"/>
              <p:nvPr/>
            </p:nvSpPr>
            <p:spPr>
              <a:xfrm>
                <a:off x="-13340" y="6325773"/>
                <a:ext cx="1947110" cy="423774"/>
              </a:xfrm>
              <a:prstGeom prst="rect">
                <a:avLst/>
              </a:prstGeom>
              <a:noFill/>
            </p:spPr>
            <p:txBody>
              <a:bodyPr wrap="square" lIns="91440" tIns="45720" rIns="91440" bIns="45720" rtlCol="0" anchor="t">
                <a:spAutoFit/>
              </a:bodyPr>
              <a:lstStyle/>
              <a:p>
                <a:pPr algn="ctr"/>
                <a:endParaRPr lang="en-US" sz="1400" b="1">
                  <a:solidFill>
                    <a:srgbClr val="194474"/>
                  </a:solidFill>
                  <a:latin typeface="Raleway"/>
                </a:endParaRPr>
              </a:p>
            </p:txBody>
          </p:sp>
          <p:sp>
            <p:nvSpPr>
              <p:cNvPr id="48" name="Rectangle 47">
                <a:extLst>
                  <a:ext uri="{FF2B5EF4-FFF2-40B4-BE49-F238E27FC236}">
                    <a16:creationId xmlns:a16="http://schemas.microsoft.com/office/drawing/2014/main" id="{1124AE9E-2D94-860E-BBA9-2589A8C532F6}"/>
                  </a:ext>
                </a:extLst>
              </p:cNvPr>
              <p:cNvSpPr/>
              <p:nvPr/>
            </p:nvSpPr>
            <p:spPr>
              <a:xfrm>
                <a:off x="1943613" y="5668569"/>
                <a:ext cx="5828787" cy="2948677"/>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2" name="TextBox 51">
                <a:extLst>
                  <a:ext uri="{FF2B5EF4-FFF2-40B4-BE49-F238E27FC236}">
                    <a16:creationId xmlns:a16="http://schemas.microsoft.com/office/drawing/2014/main" id="{8CA6BCD5-B239-ABDF-7E42-69D7C8F744DC}"/>
                  </a:ext>
                </a:extLst>
              </p:cNvPr>
              <p:cNvSpPr txBox="1"/>
              <p:nvPr/>
            </p:nvSpPr>
            <p:spPr>
              <a:xfrm>
                <a:off x="2020823" y="5747791"/>
                <a:ext cx="5748081" cy="381397"/>
              </a:xfrm>
              <a:prstGeom prst="rect">
                <a:avLst/>
              </a:prstGeom>
              <a:noFill/>
            </p:spPr>
            <p:txBody>
              <a:bodyPr wrap="square" rtlCol="0">
                <a:spAutoFit/>
              </a:bodyPr>
              <a:lstStyle/>
              <a:p>
                <a:endParaRPr lang="en-US" sz="1200"/>
              </a:p>
            </p:txBody>
          </p:sp>
        </p:grpSp>
      </p:grpSp>
      <p:sp>
        <p:nvSpPr>
          <p:cNvPr id="67" name="TextBox 66">
            <a:extLst>
              <a:ext uri="{FF2B5EF4-FFF2-40B4-BE49-F238E27FC236}">
                <a16:creationId xmlns:a16="http://schemas.microsoft.com/office/drawing/2014/main" id="{0B387695-98E3-7E76-D947-1345E04DFEC6}"/>
              </a:ext>
            </a:extLst>
          </p:cNvPr>
          <p:cNvSpPr txBox="1"/>
          <p:nvPr/>
        </p:nvSpPr>
        <p:spPr>
          <a:xfrm>
            <a:off x="1731677" y="236272"/>
            <a:ext cx="5980174" cy="461665"/>
          </a:xfrm>
          <a:prstGeom prst="rect">
            <a:avLst/>
          </a:prstGeom>
          <a:noFill/>
        </p:spPr>
        <p:txBody>
          <a:bodyPr wrap="square" lIns="91440" tIns="45720" rIns="91440" bIns="45720" rtlCol="0" anchor="t">
            <a:spAutoFit/>
          </a:bodyPr>
          <a:lstStyle/>
          <a:p>
            <a:pPr algn="ctr"/>
            <a:r>
              <a:rPr lang="en-US" sz="2400">
                <a:solidFill>
                  <a:schemeClr val="bg1"/>
                </a:solidFill>
                <a:latin typeface="Raleway"/>
              </a:rPr>
              <a:t>UCSD Florence Operational SOPs</a:t>
            </a:r>
            <a:endParaRPr lang="en-US" sz="2400">
              <a:solidFill>
                <a:schemeClr val="bg1"/>
              </a:solidFill>
              <a:latin typeface="Raleway" panose="020B0503030101060003" pitchFamily="34" charset="77"/>
            </a:endParaRPr>
          </a:p>
        </p:txBody>
      </p:sp>
      <p:grpSp>
        <p:nvGrpSpPr>
          <p:cNvPr id="4" name="Group 3">
            <a:extLst>
              <a:ext uri="{FF2B5EF4-FFF2-40B4-BE49-F238E27FC236}">
                <a16:creationId xmlns:a16="http://schemas.microsoft.com/office/drawing/2014/main" id="{8EB0375B-BBF8-C17C-4289-88AEBCD94F56}"/>
              </a:ext>
            </a:extLst>
          </p:cNvPr>
          <p:cNvGrpSpPr/>
          <p:nvPr/>
        </p:nvGrpSpPr>
        <p:grpSpPr>
          <a:xfrm>
            <a:off x="-12030" y="1099431"/>
            <a:ext cx="7784429" cy="2194837"/>
            <a:chOff x="-10189" y="1622738"/>
            <a:chExt cx="7782588" cy="1730841"/>
          </a:xfrm>
        </p:grpSpPr>
        <p:sp>
          <p:nvSpPr>
            <p:cNvPr id="31" name="Rectangle 30">
              <a:extLst>
                <a:ext uri="{FF2B5EF4-FFF2-40B4-BE49-F238E27FC236}">
                  <a16:creationId xmlns:a16="http://schemas.microsoft.com/office/drawing/2014/main" id="{B93C73E8-9EB4-AEAD-B580-478AEE631FE8}"/>
                </a:ext>
              </a:extLst>
            </p:cNvPr>
            <p:cNvSpPr/>
            <p:nvPr/>
          </p:nvSpPr>
          <p:spPr>
            <a:xfrm>
              <a:off x="-9236" y="1631534"/>
              <a:ext cx="1900114" cy="171068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aleway" panose="020B0503030101060003" pitchFamily="34" charset="77"/>
              </a:endParaRPr>
            </a:p>
          </p:txBody>
        </p:sp>
        <p:sp>
          <p:nvSpPr>
            <p:cNvPr id="32" name="Rectangle 31">
              <a:extLst>
                <a:ext uri="{FF2B5EF4-FFF2-40B4-BE49-F238E27FC236}">
                  <a16:creationId xmlns:a16="http://schemas.microsoft.com/office/drawing/2014/main" id="{9C78B34C-ABEA-896D-16A1-661FA00EAA98}"/>
                </a:ext>
              </a:extLst>
            </p:cNvPr>
            <p:cNvSpPr/>
            <p:nvPr/>
          </p:nvSpPr>
          <p:spPr>
            <a:xfrm rot="5400000">
              <a:off x="710452" y="905864"/>
              <a:ext cx="454645" cy="18959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6" name="Rectangle 35">
              <a:extLst>
                <a:ext uri="{FF2B5EF4-FFF2-40B4-BE49-F238E27FC236}">
                  <a16:creationId xmlns:a16="http://schemas.microsoft.com/office/drawing/2014/main" id="{7414CCB2-4BB5-C527-32EA-10676B430A5D}"/>
                </a:ext>
              </a:extLst>
            </p:cNvPr>
            <p:cNvSpPr/>
            <p:nvPr/>
          </p:nvSpPr>
          <p:spPr>
            <a:xfrm>
              <a:off x="1943612" y="1622738"/>
              <a:ext cx="5828787" cy="1730841"/>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TextBox 61">
              <a:extLst>
                <a:ext uri="{FF2B5EF4-FFF2-40B4-BE49-F238E27FC236}">
                  <a16:creationId xmlns:a16="http://schemas.microsoft.com/office/drawing/2014/main" id="{0EC3AF96-E432-DD15-E3DA-00FE5FC6D4B8}"/>
                </a:ext>
              </a:extLst>
            </p:cNvPr>
            <p:cNvSpPr txBox="1"/>
            <p:nvPr/>
          </p:nvSpPr>
          <p:spPr>
            <a:xfrm>
              <a:off x="2020824" y="1638884"/>
              <a:ext cx="5581330" cy="306699"/>
            </a:xfrm>
            <a:prstGeom prst="rect">
              <a:avLst/>
            </a:prstGeom>
            <a:noFill/>
          </p:spPr>
          <p:txBody>
            <a:bodyPr wrap="square" lIns="91440" tIns="45720" rIns="91440" bIns="45720" rtlCol="0" anchor="t">
              <a:spAutoFit/>
            </a:bodyPr>
            <a:lstStyle/>
            <a:p>
              <a:pPr>
                <a:spcAft>
                  <a:spcPts val="600"/>
                </a:spcAft>
              </a:pPr>
              <a:endParaRPr lang="en-US" sz="1400">
                <a:solidFill>
                  <a:srgbClr val="194474"/>
                </a:solidFill>
                <a:latin typeface="+mj-lt"/>
              </a:endParaRPr>
            </a:p>
          </p:txBody>
        </p:sp>
        <p:sp>
          <p:nvSpPr>
            <p:cNvPr id="69" name="TextBox 68">
              <a:extLst>
                <a:ext uri="{FF2B5EF4-FFF2-40B4-BE49-F238E27FC236}">
                  <a16:creationId xmlns:a16="http://schemas.microsoft.com/office/drawing/2014/main" id="{C2836FC5-088C-80B3-95F5-0E53FF2FE081}"/>
                </a:ext>
              </a:extLst>
            </p:cNvPr>
            <p:cNvSpPr txBox="1"/>
            <p:nvPr/>
          </p:nvSpPr>
          <p:spPr>
            <a:xfrm>
              <a:off x="3457" y="1752707"/>
              <a:ext cx="1873586" cy="631072"/>
            </a:xfrm>
            <a:prstGeom prst="rect">
              <a:avLst/>
            </a:prstGeom>
            <a:noFill/>
          </p:spPr>
          <p:txBody>
            <a:bodyPr wrap="square" rtlCol="0">
              <a:spAutoFit/>
            </a:bodyPr>
            <a:lstStyle/>
            <a:p>
              <a:endParaRPr lang="en-US" sz="1200" b="1">
                <a:solidFill>
                  <a:srgbClr val="194474"/>
                </a:solidFill>
                <a:latin typeface="Century Gothic" panose="020B0502020202020204" pitchFamily="34" charset="0"/>
              </a:endParaRPr>
            </a:p>
            <a:p>
              <a:endParaRPr lang="en-US" sz="1200" b="1">
                <a:solidFill>
                  <a:srgbClr val="194474"/>
                </a:solidFill>
                <a:latin typeface="Raleway" panose="020B0503030101060003" pitchFamily="34" charset="77"/>
              </a:endParaRPr>
            </a:p>
            <a:p>
              <a:endParaRPr lang="en-US" sz="1200" b="1">
                <a:solidFill>
                  <a:srgbClr val="194474"/>
                </a:solidFill>
                <a:latin typeface="Raleway" panose="020B0503030101060003" pitchFamily="34" charset="77"/>
              </a:endParaRPr>
            </a:p>
          </p:txBody>
        </p:sp>
      </p:grpSp>
      <p:pic>
        <p:nvPicPr>
          <p:cNvPr id="74" name="Picture 73" descr="A close up of a logo&#10;&#10;Description automatically generated">
            <a:extLst>
              <a:ext uri="{FF2B5EF4-FFF2-40B4-BE49-F238E27FC236}">
                <a16:creationId xmlns:a16="http://schemas.microsoft.com/office/drawing/2014/main" id="{200A158E-1B0C-EC0B-BB19-9EFB588E785C}"/>
              </a:ext>
            </a:extLst>
          </p:cNvPr>
          <p:cNvPicPr>
            <a:picLocks noChangeAspect="1"/>
          </p:cNvPicPr>
          <p:nvPr/>
        </p:nvPicPr>
        <p:blipFill rotWithShape="1">
          <a:blip r:embed="rId2"/>
          <a:srcRect t="21208" b="23153"/>
          <a:stretch/>
        </p:blipFill>
        <p:spPr>
          <a:xfrm>
            <a:off x="1" y="3877"/>
            <a:ext cx="1867126" cy="1014145"/>
          </a:xfrm>
          <a:prstGeom prst="rect">
            <a:avLst/>
          </a:prstGeom>
        </p:spPr>
      </p:pic>
      <p:sp>
        <p:nvSpPr>
          <p:cNvPr id="8" name="TextBox 7">
            <a:extLst>
              <a:ext uri="{FF2B5EF4-FFF2-40B4-BE49-F238E27FC236}">
                <a16:creationId xmlns:a16="http://schemas.microsoft.com/office/drawing/2014/main" id="{C98F2FBF-69B8-B0A2-CA1E-ED337A9AC38E}"/>
              </a:ext>
            </a:extLst>
          </p:cNvPr>
          <p:cNvSpPr txBox="1"/>
          <p:nvPr/>
        </p:nvSpPr>
        <p:spPr>
          <a:xfrm>
            <a:off x="3624943" y="9878786"/>
            <a:ext cx="184731" cy="369332"/>
          </a:xfrm>
          <a:prstGeom prst="rect">
            <a:avLst/>
          </a:prstGeom>
          <a:noFill/>
        </p:spPr>
        <p:txBody>
          <a:bodyPr wrap="none" rtlCol="0">
            <a:spAutoFit/>
          </a:bodyPr>
          <a:lstStyle/>
          <a:p>
            <a:endParaRPr lang="en-US"/>
          </a:p>
        </p:txBody>
      </p:sp>
      <p:sp>
        <p:nvSpPr>
          <p:cNvPr id="9" name="TextBox 8">
            <a:extLst>
              <a:ext uri="{FF2B5EF4-FFF2-40B4-BE49-F238E27FC236}">
                <a16:creationId xmlns:a16="http://schemas.microsoft.com/office/drawing/2014/main" id="{185466FD-EC66-FC76-D57F-FF98D90E2A52}"/>
              </a:ext>
            </a:extLst>
          </p:cNvPr>
          <p:cNvSpPr txBox="1"/>
          <p:nvPr/>
        </p:nvSpPr>
        <p:spPr>
          <a:xfrm>
            <a:off x="4261757" y="9960429"/>
            <a:ext cx="184731" cy="369332"/>
          </a:xfrm>
          <a:prstGeom prst="rect">
            <a:avLst/>
          </a:prstGeom>
          <a:noFill/>
        </p:spPr>
        <p:txBody>
          <a:bodyPr wrap="none" rtlCol="0">
            <a:spAutoFit/>
          </a:bodyPr>
          <a:lstStyle/>
          <a:p>
            <a:endParaRPr lang="en-US"/>
          </a:p>
        </p:txBody>
      </p:sp>
      <p:grpSp>
        <p:nvGrpSpPr>
          <p:cNvPr id="37" name="Group 36">
            <a:extLst>
              <a:ext uri="{FF2B5EF4-FFF2-40B4-BE49-F238E27FC236}">
                <a16:creationId xmlns:a16="http://schemas.microsoft.com/office/drawing/2014/main" id="{EB776ED7-B522-9AF9-B585-F1DAD432F19B}"/>
              </a:ext>
            </a:extLst>
          </p:cNvPr>
          <p:cNvGrpSpPr/>
          <p:nvPr/>
        </p:nvGrpSpPr>
        <p:grpSpPr>
          <a:xfrm>
            <a:off x="-12106" y="7552543"/>
            <a:ext cx="7783139" cy="1853843"/>
            <a:chOff x="19759" y="8652093"/>
            <a:chExt cx="7771109" cy="1381453"/>
          </a:xfrm>
        </p:grpSpPr>
        <p:sp>
          <p:nvSpPr>
            <p:cNvPr id="38" name="Rectangle 37">
              <a:extLst>
                <a:ext uri="{FF2B5EF4-FFF2-40B4-BE49-F238E27FC236}">
                  <a16:creationId xmlns:a16="http://schemas.microsoft.com/office/drawing/2014/main" id="{6C32EC5B-5E58-3667-73A3-F48113648442}"/>
                </a:ext>
              </a:extLst>
            </p:cNvPr>
            <p:cNvSpPr/>
            <p:nvPr/>
          </p:nvSpPr>
          <p:spPr>
            <a:xfrm>
              <a:off x="19837" y="8652094"/>
              <a:ext cx="1893443" cy="138145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Rectangle 38">
              <a:extLst>
                <a:ext uri="{FF2B5EF4-FFF2-40B4-BE49-F238E27FC236}">
                  <a16:creationId xmlns:a16="http://schemas.microsoft.com/office/drawing/2014/main" id="{E0933B11-F5C2-8B5C-1A69-EEC13B1E9BE1}"/>
                </a:ext>
              </a:extLst>
            </p:cNvPr>
            <p:cNvSpPr/>
            <p:nvPr/>
          </p:nvSpPr>
          <p:spPr>
            <a:xfrm rot="5400000">
              <a:off x="824430" y="7851007"/>
              <a:ext cx="271086" cy="18802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0" name="TextBox 39">
              <a:extLst>
                <a:ext uri="{FF2B5EF4-FFF2-40B4-BE49-F238E27FC236}">
                  <a16:creationId xmlns:a16="http://schemas.microsoft.com/office/drawing/2014/main" id="{E25041E7-FC52-1A59-14E7-A159E9433A46}"/>
                </a:ext>
              </a:extLst>
            </p:cNvPr>
            <p:cNvSpPr txBox="1"/>
            <p:nvPr/>
          </p:nvSpPr>
          <p:spPr>
            <a:xfrm>
              <a:off x="393978" y="8689924"/>
              <a:ext cx="1131983" cy="183136"/>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41" name="TextBox 40">
              <a:extLst>
                <a:ext uri="{FF2B5EF4-FFF2-40B4-BE49-F238E27FC236}">
                  <a16:creationId xmlns:a16="http://schemas.microsoft.com/office/drawing/2014/main" id="{DF486F69-B21D-D8B7-6A8F-FCB01F2E5D2F}"/>
                </a:ext>
              </a:extLst>
            </p:cNvPr>
            <p:cNvSpPr txBox="1"/>
            <p:nvPr/>
          </p:nvSpPr>
          <p:spPr>
            <a:xfrm>
              <a:off x="19759" y="8926687"/>
              <a:ext cx="1867126" cy="183136"/>
            </a:xfrm>
            <a:prstGeom prst="rect">
              <a:avLst/>
            </a:prstGeom>
            <a:noFill/>
          </p:spPr>
          <p:txBody>
            <a:bodyPr wrap="square" rtlCol="0">
              <a:spAutoFit/>
            </a:bodyPr>
            <a:lstStyle/>
            <a:p>
              <a:pPr algn="ctr"/>
              <a:endParaRPr lang="en-US" sz="1400" b="1">
                <a:solidFill>
                  <a:srgbClr val="194474"/>
                </a:solidFill>
                <a:latin typeface="Raleway" panose="020B0503030101060003" pitchFamily="34" charset="77"/>
              </a:endParaRPr>
            </a:p>
          </p:txBody>
        </p:sp>
        <p:sp>
          <p:nvSpPr>
            <p:cNvPr id="42" name="Rectangle 41">
              <a:extLst>
                <a:ext uri="{FF2B5EF4-FFF2-40B4-BE49-F238E27FC236}">
                  <a16:creationId xmlns:a16="http://schemas.microsoft.com/office/drawing/2014/main" id="{05615535-0376-D318-AFA8-6C97BC47F5BC}"/>
                </a:ext>
              </a:extLst>
            </p:cNvPr>
            <p:cNvSpPr/>
            <p:nvPr/>
          </p:nvSpPr>
          <p:spPr>
            <a:xfrm>
              <a:off x="1962085" y="8652093"/>
              <a:ext cx="5828783" cy="1381452"/>
            </a:xfrm>
            <a:prstGeom prst="rect">
              <a:avLst/>
            </a:prstGeom>
            <a:solidFill>
              <a:srgbClr val="DBE3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94474"/>
                </a:solidFill>
                <a:latin typeface="Century Gothic" panose="020B0502020202020204" pitchFamily="34" charset="0"/>
              </a:endParaRPr>
            </a:p>
          </p:txBody>
        </p:sp>
      </p:grpSp>
      <p:sp>
        <p:nvSpPr>
          <p:cNvPr id="15" name="Rectangle 1">
            <a:hlinkClick r:id="rId3" tooltip="https://ucsd-actri.jotform.com/232994806487978"/>
            <a:extLst>
              <a:ext uri="{FF2B5EF4-FFF2-40B4-BE49-F238E27FC236}">
                <a16:creationId xmlns:a16="http://schemas.microsoft.com/office/drawing/2014/main" id="{C3E7A9A2-B2B2-8863-58E4-20745F84F434}"/>
              </a:ext>
            </a:extLst>
          </p:cNvPr>
          <p:cNvSpPr>
            <a:spLocks noChangeArrowheads="1"/>
          </p:cNvSpPr>
          <p:nvPr/>
        </p:nvSpPr>
        <p:spPr bwMode="auto">
          <a:xfrm>
            <a:off x="7984300" y="4631774"/>
            <a:ext cx="7772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TextBox 16">
            <a:extLst>
              <a:ext uri="{FF2B5EF4-FFF2-40B4-BE49-F238E27FC236}">
                <a16:creationId xmlns:a16="http://schemas.microsoft.com/office/drawing/2014/main" id="{1C4928AF-65F6-C02C-C466-382FB336BC8E}"/>
              </a:ext>
            </a:extLst>
          </p:cNvPr>
          <p:cNvSpPr txBox="1"/>
          <p:nvPr/>
        </p:nvSpPr>
        <p:spPr>
          <a:xfrm>
            <a:off x="369290" y="3422960"/>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7" name="TextBox 6">
            <a:extLst>
              <a:ext uri="{FF2B5EF4-FFF2-40B4-BE49-F238E27FC236}">
                <a16:creationId xmlns:a16="http://schemas.microsoft.com/office/drawing/2014/main" id="{AA069ECA-61F1-9E64-D8F8-E7B76989E0F1}"/>
              </a:ext>
            </a:extLst>
          </p:cNvPr>
          <p:cNvSpPr txBox="1"/>
          <p:nvPr/>
        </p:nvSpPr>
        <p:spPr>
          <a:xfrm>
            <a:off x="356034" y="1150227"/>
            <a:ext cx="1133735" cy="307777"/>
          </a:xfrm>
          <a:prstGeom prst="rect">
            <a:avLst/>
          </a:prstGeom>
          <a:noFill/>
        </p:spPr>
        <p:txBody>
          <a:bodyPr wrap="square" rtlCol="0">
            <a:spAutoFit/>
          </a:bodyPr>
          <a:lstStyle/>
          <a:p>
            <a:pPr algn="ctr"/>
            <a:r>
              <a:rPr lang="en-US" sz="1400" b="1">
                <a:solidFill>
                  <a:schemeClr val="bg1"/>
                </a:solidFill>
                <a:latin typeface="Century Gothic" panose="020B0502020202020204" pitchFamily="34" charset="0"/>
              </a:rPr>
              <a:t>How to:</a:t>
            </a:r>
          </a:p>
        </p:txBody>
      </p:sp>
      <p:sp>
        <p:nvSpPr>
          <p:cNvPr id="10" name="Date Placeholder 9">
            <a:extLst>
              <a:ext uri="{FF2B5EF4-FFF2-40B4-BE49-F238E27FC236}">
                <a16:creationId xmlns:a16="http://schemas.microsoft.com/office/drawing/2014/main" id="{AD26FF02-A0D3-AEA7-8738-FC115D633F9C}"/>
              </a:ext>
            </a:extLst>
          </p:cNvPr>
          <p:cNvSpPr>
            <a:spLocks noGrp="1"/>
          </p:cNvSpPr>
          <p:nvPr>
            <p:ph type="dt" sz="half" idx="4294967295"/>
          </p:nvPr>
        </p:nvSpPr>
        <p:spPr>
          <a:xfrm>
            <a:off x="12033" y="9689068"/>
            <a:ext cx="2271110" cy="369332"/>
          </a:xfrm>
          <a:prstGeom prst="rect">
            <a:avLst/>
          </a:prstGeom>
        </p:spPr>
        <p:txBody>
          <a:bodyPr/>
          <a:lstStyle/>
          <a:p>
            <a:fld id="{1803A94E-192E-F646-A47E-CAE38D8E5EEA}" type="datetime2">
              <a:rPr lang="en-US" sz="1200" smtClean="0"/>
              <a:t>Thursday, May 29, 2025</a:t>
            </a:fld>
            <a:endParaRPr lang="en-US" sz="1200"/>
          </a:p>
        </p:txBody>
      </p:sp>
      <p:sp>
        <p:nvSpPr>
          <p:cNvPr id="18" name="Slide Number Placeholder 17">
            <a:extLst>
              <a:ext uri="{FF2B5EF4-FFF2-40B4-BE49-F238E27FC236}">
                <a16:creationId xmlns:a16="http://schemas.microsoft.com/office/drawing/2014/main" id="{E07C2505-C8DC-E0F5-ACEA-83657E8000F5}"/>
              </a:ext>
            </a:extLst>
          </p:cNvPr>
          <p:cNvSpPr>
            <a:spLocks noGrp="1"/>
          </p:cNvSpPr>
          <p:nvPr>
            <p:ph type="sldNum" sz="quarter" idx="4294967295"/>
          </p:nvPr>
        </p:nvSpPr>
        <p:spPr>
          <a:xfrm>
            <a:off x="5489257" y="9522883"/>
            <a:ext cx="2279647" cy="535517"/>
          </a:xfrm>
        </p:spPr>
        <p:txBody>
          <a:bodyPr/>
          <a:lstStyle/>
          <a:p>
            <a:fld id="{8ADAFAFE-9083-CA43-93A3-B5F4D929541B}" type="slidenum">
              <a:rPr lang="en-US" smtClean="0"/>
              <a:t>4</a:t>
            </a:fld>
            <a:endParaRPr lang="en-US"/>
          </a:p>
        </p:txBody>
      </p:sp>
      <p:sp>
        <p:nvSpPr>
          <p:cNvPr id="19" name="TextBox 18">
            <a:extLst>
              <a:ext uri="{FF2B5EF4-FFF2-40B4-BE49-F238E27FC236}">
                <a16:creationId xmlns:a16="http://schemas.microsoft.com/office/drawing/2014/main" id="{8C2BDF07-EC0C-DF5C-DC10-6FA5473CEE59}"/>
              </a:ext>
            </a:extLst>
          </p:cNvPr>
          <p:cNvSpPr txBox="1"/>
          <p:nvPr/>
        </p:nvSpPr>
        <p:spPr>
          <a:xfrm>
            <a:off x="-12106" y="1712643"/>
            <a:ext cx="1870016" cy="738664"/>
          </a:xfrm>
          <a:prstGeom prst="rect">
            <a:avLst/>
          </a:prstGeom>
          <a:noFill/>
        </p:spPr>
        <p:txBody>
          <a:bodyPr wrap="square" rtlCol="0">
            <a:spAutoFit/>
          </a:bodyPr>
          <a:lstStyle/>
          <a:p>
            <a:pPr algn="ctr"/>
            <a:r>
              <a:rPr lang="en-US" sz="1400" b="1">
                <a:solidFill>
                  <a:srgbClr val="194474"/>
                </a:solidFill>
                <a:latin typeface="Raleway" panose="020B0503030101060003" pitchFamily="34" charset="77"/>
              </a:rPr>
              <a:t>Adding a new Departmental Binder in Florence</a:t>
            </a:r>
          </a:p>
        </p:txBody>
      </p:sp>
      <p:sp>
        <p:nvSpPr>
          <p:cNvPr id="14" name="TextBox 13">
            <a:extLst>
              <a:ext uri="{FF2B5EF4-FFF2-40B4-BE49-F238E27FC236}">
                <a16:creationId xmlns:a16="http://schemas.microsoft.com/office/drawing/2014/main" id="{650A7F86-0580-A513-3D5E-C61604D0D894}"/>
              </a:ext>
            </a:extLst>
          </p:cNvPr>
          <p:cNvSpPr txBox="1"/>
          <p:nvPr/>
        </p:nvSpPr>
        <p:spPr>
          <a:xfrm>
            <a:off x="1933836" y="1135183"/>
            <a:ext cx="5827806" cy="2139047"/>
          </a:xfrm>
          <a:prstGeom prst="rect">
            <a:avLst/>
          </a:prstGeom>
          <a:noFill/>
        </p:spPr>
        <p:txBody>
          <a:bodyPr wrap="square" lIns="91440" tIns="45720" rIns="91440" bIns="45720" rtlCol="0" anchor="t">
            <a:spAutoFit/>
          </a:bodyPr>
          <a:lstStyle/>
          <a:p>
            <a:pPr>
              <a:spcAft>
                <a:spcPts val="600"/>
              </a:spcAft>
            </a:pPr>
            <a:r>
              <a:rPr lang="en-US" sz="1200" dirty="0">
                <a:latin typeface="Raleway" panose="020B0503030101060003"/>
              </a:rPr>
              <a:t>Email BMI Florence support </a:t>
            </a:r>
            <a:r>
              <a:rPr lang="en-US" sz="1200" dirty="0">
                <a:latin typeface="Raleway"/>
                <a:hlinkClick r:id="rId4"/>
              </a:rPr>
              <a:t>actri-florence@health.ucsd.edu</a:t>
            </a:r>
            <a:r>
              <a:rPr lang="en-US" sz="1200" dirty="0">
                <a:solidFill>
                  <a:srgbClr val="000000"/>
                </a:solidFill>
                <a:effectLst/>
                <a:latin typeface="Raleway"/>
              </a:rPr>
              <a:t> requesting the creation of a new department binder</a:t>
            </a:r>
            <a:r>
              <a:rPr lang="en-US" sz="1200" dirty="0">
                <a:latin typeface="Raleway" panose="020B0503030101060003"/>
              </a:rPr>
              <a:t>.  Include:</a:t>
            </a:r>
          </a:p>
          <a:p>
            <a:pPr marL="628650" lvl="1" indent="-171450">
              <a:buFont typeface="Arial" panose="020B0604020202020204" pitchFamily="34" charset="0"/>
              <a:buChar char="•"/>
            </a:pPr>
            <a:r>
              <a:rPr lang="en-US" sz="1200" dirty="0">
                <a:latin typeface="Raleway" panose="020B0503030101060003"/>
              </a:rPr>
              <a:t>New Department name (note: must match Kuali’s name)</a:t>
            </a:r>
          </a:p>
          <a:p>
            <a:pPr marL="628650" lvl="1" indent="-171450">
              <a:spcAft>
                <a:spcPts val="600"/>
              </a:spcAft>
              <a:buFont typeface="Arial" panose="020B0604020202020204" pitchFamily="34" charset="0"/>
              <a:buChar char="•"/>
            </a:pPr>
            <a:r>
              <a:rPr lang="en-US" sz="1200" dirty="0">
                <a:latin typeface="Raleway" panose="020B0503030101060003"/>
              </a:rPr>
              <a:t>Requesting PI name and contact information </a:t>
            </a:r>
          </a:p>
          <a:p>
            <a:pPr marL="228600" indent="-228600">
              <a:spcAft>
                <a:spcPts val="600"/>
              </a:spcAft>
              <a:buFont typeface="+mj-lt"/>
              <a:buAutoNum type="arabicPeriod"/>
            </a:pPr>
            <a:r>
              <a:rPr lang="en-US" sz="1200" dirty="0">
                <a:latin typeface="Raleway" panose="020B0503030101060003"/>
              </a:rPr>
              <a:t>Department Binder additions or changes in UCSD Florence must follow BMI Change Management (CM) processes.</a:t>
            </a:r>
          </a:p>
          <a:p>
            <a:pPr marL="228600" indent="-228600">
              <a:spcAft>
                <a:spcPts val="600"/>
              </a:spcAft>
              <a:buFont typeface="+mj-lt"/>
              <a:buAutoNum type="arabicPeriod"/>
            </a:pPr>
            <a:r>
              <a:rPr lang="en-US" sz="1200" dirty="0">
                <a:latin typeface="Raleway" panose="020B0503030101060003"/>
              </a:rPr>
              <a:t>Department Name MUST match the department’s name in Kuali/IRB.</a:t>
            </a:r>
          </a:p>
          <a:p>
            <a:pPr marL="228600" indent="-228600">
              <a:spcAft>
                <a:spcPts val="600"/>
              </a:spcAft>
              <a:buFont typeface="+mj-lt"/>
              <a:buAutoNum type="arabicPeriod"/>
            </a:pPr>
            <a:r>
              <a:rPr lang="en-US" sz="1200" dirty="0">
                <a:latin typeface="Raleway" panose="020B0503030101060003"/>
              </a:rPr>
              <a:t>Requestor will be sent notification of completion of work</a:t>
            </a:r>
          </a:p>
          <a:p>
            <a:pPr marL="228600" indent="-228600">
              <a:spcAft>
                <a:spcPts val="600"/>
              </a:spcAft>
              <a:buFont typeface="+mj-lt"/>
              <a:buAutoNum type="arabicPeriod"/>
            </a:pPr>
            <a:r>
              <a:rPr lang="en-US" sz="1200" dirty="0">
                <a:solidFill>
                  <a:srgbClr val="194474"/>
                </a:solidFill>
                <a:latin typeface="Raleway" panose="020B0503030101060003"/>
              </a:rPr>
              <a:t>Turnaround Time = 5 business days</a:t>
            </a:r>
            <a:endParaRPr lang="en-US" sz="1200" dirty="0"/>
          </a:p>
        </p:txBody>
      </p:sp>
    </p:spTree>
    <p:extLst>
      <p:ext uri="{BB962C8B-B14F-4D97-AF65-F5344CB8AC3E}">
        <p14:creationId xmlns:p14="http://schemas.microsoft.com/office/powerpoint/2010/main" val="4102877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C055179-F643-77D4-BF76-75543438DA09}"/>
              </a:ext>
            </a:extLst>
          </p:cNvPr>
          <p:cNvSpPr>
            <a:spLocks noGrp="1"/>
          </p:cNvSpPr>
          <p:nvPr>
            <p:ph type="title"/>
          </p:nvPr>
        </p:nvSpPr>
        <p:spPr>
          <a:xfrm>
            <a:off x="545649" y="574333"/>
            <a:ext cx="6693616" cy="982063"/>
          </a:xfrm>
        </p:spPr>
        <p:txBody>
          <a:bodyPr anchor="ctr">
            <a:normAutofit/>
          </a:bodyPr>
          <a:lstStyle/>
          <a:p>
            <a:pPr algn="ctr"/>
            <a:r>
              <a:rPr lang="en-US" sz="2800" b="1" dirty="0">
                <a:solidFill>
                  <a:schemeClr val="accent1"/>
                </a:solidFill>
              </a:rPr>
              <a:t>Training Module Grid/UCLC </a:t>
            </a:r>
            <a:r>
              <a:rPr lang="en-US" sz="2800" b="1" dirty="0" err="1">
                <a:solidFill>
                  <a:schemeClr val="accent1"/>
                </a:solidFill>
              </a:rPr>
              <a:t>eCourse</a:t>
            </a:r>
            <a:r>
              <a:rPr lang="en-US" sz="2800" b="1" dirty="0">
                <a:solidFill>
                  <a:schemeClr val="accent1"/>
                </a:solidFill>
              </a:rPr>
              <a:t> URLs:</a:t>
            </a:r>
            <a:endParaRPr lang="en-US" sz="2800" b="1" dirty="0" err="1">
              <a:solidFill>
                <a:schemeClr val="accent1"/>
              </a:solidFill>
              <a:ea typeface="Calibri Light" panose="020F0302020204030204"/>
              <a:cs typeface="Calibri Light" panose="020F0302020204030204"/>
            </a:endParaRPr>
          </a:p>
        </p:txBody>
      </p:sp>
      <p:sp>
        <p:nvSpPr>
          <p:cNvPr id="12" name="Date Placeholder 3">
            <a:extLst>
              <a:ext uri="{FF2B5EF4-FFF2-40B4-BE49-F238E27FC236}">
                <a16:creationId xmlns:a16="http://schemas.microsoft.com/office/drawing/2014/main" id="{A316CDCA-7765-8F0E-546D-1D5F4F1D3F2A}"/>
              </a:ext>
            </a:extLst>
          </p:cNvPr>
          <p:cNvSpPr>
            <a:spLocks noGrp="1"/>
          </p:cNvSpPr>
          <p:nvPr>
            <p:ph type="dt" sz="half" idx="10"/>
          </p:nvPr>
        </p:nvSpPr>
        <p:spPr>
          <a:xfrm>
            <a:off x="534353" y="9322649"/>
            <a:ext cx="1748790" cy="535517"/>
          </a:xfrm>
        </p:spPr>
        <p:txBody>
          <a:bodyPr>
            <a:normAutofit/>
          </a:bodyPr>
          <a:lstStyle/>
          <a:p>
            <a:pPr>
              <a:lnSpc>
                <a:spcPct val="90000"/>
              </a:lnSpc>
              <a:spcAft>
                <a:spcPts val="600"/>
              </a:spcAft>
            </a:pPr>
            <a:fld id="{D7728FF6-92BB-1043-9EBD-60CAE4BC77FD}" type="datetime2">
              <a:rPr lang="en-US" sz="1500" smtClean="0"/>
              <a:pPr>
                <a:lnSpc>
                  <a:spcPct val="90000"/>
                </a:lnSpc>
                <a:spcAft>
                  <a:spcPts val="600"/>
                </a:spcAft>
              </a:pPr>
              <a:t>Thursday, May 29, 2025</a:t>
            </a:fld>
            <a:endParaRPr lang="en-US" sz="1500"/>
          </a:p>
        </p:txBody>
      </p:sp>
      <p:sp>
        <p:nvSpPr>
          <p:cNvPr id="14" name="Slide Number Placeholder 4">
            <a:extLst>
              <a:ext uri="{FF2B5EF4-FFF2-40B4-BE49-F238E27FC236}">
                <a16:creationId xmlns:a16="http://schemas.microsoft.com/office/drawing/2014/main" id="{E79AD490-7408-5605-F2AB-EB7690FF2E87}"/>
              </a:ext>
            </a:extLst>
          </p:cNvPr>
          <p:cNvSpPr>
            <a:spLocks noGrp="1"/>
          </p:cNvSpPr>
          <p:nvPr>
            <p:ph type="sldNum" sz="quarter" idx="12"/>
          </p:nvPr>
        </p:nvSpPr>
        <p:spPr>
          <a:xfrm>
            <a:off x="5489258" y="9322649"/>
            <a:ext cx="1748790" cy="535517"/>
          </a:xfrm>
        </p:spPr>
        <p:txBody>
          <a:bodyPr anchor="ctr">
            <a:normAutofit/>
          </a:bodyPr>
          <a:lstStyle/>
          <a:p>
            <a:pPr>
              <a:spcAft>
                <a:spcPts val="600"/>
              </a:spcAft>
            </a:pPr>
            <a:fld id="{8ADAFAFE-9083-CA43-93A3-B5F4D929541B}" type="slidenum">
              <a:rPr lang="en-US" smtClean="0"/>
              <a:pPr>
                <a:spcAft>
                  <a:spcPts val="600"/>
                </a:spcAft>
              </a:pPr>
              <a:t>5</a:t>
            </a:fld>
            <a:endParaRPr lang="en-US"/>
          </a:p>
        </p:txBody>
      </p:sp>
      <p:graphicFrame>
        <p:nvGraphicFramePr>
          <p:cNvPr id="5" name="Table 4">
            <a:extLst>
              <a:ext uri="{FF2B5EF4-FFF2-40B4-BE49-F238E27FC236}">
                <a16:creationId xmlns:a16="http://schemas.microsoft.com/office/drawing/2014/main" id="{A7376FE1-9BFF-3390-E318-BBCBE5BE5D59}"/>
              </a:ext>
            </a:extLst>
          </p:cNvPr>
          <p:cNvGraphicFramePr>
            <a:graphicFrameLocks noGrp="1"/>
          </p:cNvGraphicFramePr>
          <p:nvPr>
            <p:extLst>
              <p:ext uri="{D42A27DB-BD31-4B8C-83A1-F6EECF244321}">
                <p14:modId xmlns:p14="http://schemas.microsoft.com/office/powerpoint/2010/main" val="1691729860"/>
              </p:ext>
            </p:extLst>
          </p:nvPr>
        </p:nvGraphicFramePr>
        <p:xfrm>
          <a:off x="539590" y="2227545"/>
          <a:ext cx="6703697" cy="6212649"/>
        </p:xfrm>
        <a:graphic>
          <a:graphicData uri="http://schemas.openxmlformats.org/drawingml/2006/table">
            <a:tbl>
              <a:tblPr bandRow="1">
                <a:tableStyleId>{5C22544A-7EE6-4342-B048-85BDC9FD1C3A}</a:tableStyleId>
              </a:tblPr>
              <a:tblGrid>
                <a:gridCol w="1685982">
                  <a:extLst>
                    <a:ext uri="{9D8B030D-6E8A-4147-A177-3AD203B41FA5}">
                      <a16:colId xmlns:a16="http://schemas.microsoft.com/office/drawing/2014/main" val="3114474020"/>
                    </a:ext>
                  </a:extLst>
                </a:gridCol>
                <a:gridCol w="2527342">
                  <a:extLst>
                    <a:ext uri="{9D8B030D-6E8A-4147-A177-3AD203B41FA5}">
                      <a16:colId xmlns:a16="http://schemas.microsoft.com/office/drawing/2014/main" val="3152378625"/>
                    </a:ext>
                  </a:extLst>
                </a:gridCol>
                <a:gridCol w="2490373">
                  <a:extLst>
                    <a:ext uri="{9D8B030D-6E8A-4147-A177-3AD203B41FA5}">
                      <a16:colId xmlns:a16="http://schemas.microsoft.com/office/drawing/2014/main" val="359180720"/>
                    </a:ext>
                  </a:extLst>
                </a:gridCol>
              </a:tblGrid>
              <a:tr h="494788">
                <a:tc>
                  <a:txBody>
                    <a:bodyPr/>
                    <a:lstStyle/>
                    <a:p>
                      <a:pPr algn="ctr" fontAlgn="t"/>
                      <a:r>
                        <a:rPr lang="en-US" sz="1000" b="1" dirty="0">
                          <a:effectLst/>
                          <a:latin typeface="Aptos Narrow"/>
                        </a:rPr>
                        <a:t>Module Name</a:t>
                      </a:r>
                    </a:p>
                    <a:p>
                      <a:pPr lvl="0">
                        <a:buNone/>
                      </a:pPr>
                      <a:endParaRPr lang="en-US" sz="1000" b="1" dirty="0">
                        <a:effectLst/>
                        <a:latin typeface="Aptos Narrow"/>
                      </a:endParaRP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r>
                        <a:rPr lang="en-US" sz="1000" b="1" dirty="0">
                          <a:effectLst/>
                          <a:latin typeface="Aptos Narrow"/>
                        </a:rPr>
                        <a:t>Description</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t"/>
                      <a:r>
                        <a:rPr lang="en-US" sz="1000" b="1" dirty="0">
                          <a:effectLst/>
                          <a:latin typeface="Aptos Narrow"/>
                        </a:rPr>
                        <a:t>Link to Florence Training</a:t>
                      </a:r>
                    </a:p>
                    <a:p>
                      <a:pPr lvl="0">
                        <a:buNone/>
                      </a:pPr>
                      <a:endParaRPr lang="en-US" sz="1000" b="1" dirty="0">
                        <a:effectLst/>
                        <a:latin typeface="Aptos Narrow"/>
                      </a:endParaRPr>
                    </a:p>
                    <a:p>
                      <a:pPr lvl="0">
                        <a:buNone/>
                      </a:pPr>
                      <a:endParaRPr lang="en-US" sz="1000" b="0" i="0" u="none" strike="noStrike" noProof="0" dirty="0">
                        <a:effectLst/>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57616512"/>
                  </a:ext>
                </a:extLst>
              </a:tr>
              <a:tr h="465407">
                <a:tc>
                  <a:txBody>
                    <a:bodyPr/>
                    <a:lstStyle/>
                    <a:p>
                      <a:pPr lvl="0">
                        <a:buNone/>
                      </a:pPr>
                      <a:r>
                        <a:rPr lang="en-US" sz="900" b="1" i="0" u="none" strike="noStrike" noProof="0" dirty="0">
                          <a:solidFill>
                            <a:srgbClr val="000000"/>
                          </a:solidFill>
                          <a:effectLst/>
                          <a:latin typeface="Aptos Narrow"/>
                        </a:rPr>
                        <a:t>E-Regulatory System Certified Electronic Copies course in UCLC</a:t>
                      </a:r>
                      <a:endParaRPr lang="en-US" sz="900" dirty="0"/>
                    </a:p>
                  </a:txBody>
                  <a:tcPr marL="5327" marR="5327" marT="5327" marB="25573">
                    <a:lnL w="6350">
                      <a:solidFill>
                        <a:srgbClr val="000000"/>
                      </a:solidFill>
                    </a:lnL>
                    <a:lnR w="6350">
                      <a:solidFill>
                        <a:srgbClr val="000000"/>
                      </a:solidFill>
                    </a:lnR>
                    <a:lnT w="12700">
                      <a:solidFill>
                        <a:srgbClr val="000000"/>
                      </a:solidFill>
                    </a:lnT>
                    <a:lnB w="6350">
                      <a:solidFill>
                        <a:srgbClr val="000000"/>
                      </a:solidFill>
                    </a:lnB>
                    <a:solidFill>
                      <a:srgbClr val="DAF2D0"/>
                    </a:solidFill>
                  </a:tcPr>
                </a:tc>
                <a:tc>
                  <a:txBody>
                    <a:bodyPr/>
                    <a:lstStyle/>
                    <a:p>
                      <a:pPr lvl="0">
                        <a:buNone/>
                      </a:pPr>
                      <a:r>
                        <a:rPr lang="en-US" sz="800" dirty="0">
                          <a:effectLst/>
                          <a:latin typeface="Aptos Narrow"/>
                        </a:rPr>
                        <a:t>This course is designed for all users that will be using Florence platform.</a:t>
                      </a:r>
                    </a:p>
                  </a:txBody>
                  <a:tcPr marL="5327" marR="5327" marT="5327" marB="25573">
                    <a:lnL w="6350">
                      <a:solidFill>
                        <a:srgbClr val="000000"/>
                      </a:solidFill>
                    </a:lnL>
                    <a:lnR w="6350">
                      <a:solidFill>
                        <a:srgbClr val="000000"/>
                      </a:solidFill>
                    </a:lnR>
                    <a:lnT w="12700">
                      <a:solidFill>
                        <a:srgbClr val="000000"/>
                      </a:solidFill>
                    </a:lnT>
                    <a:lnB w="6350">
                      <a:solidFill>
                        <a:srgbClr val="000000"/>
                      </a:solidFill>
                    </a:lnB>
                    <a:solidFill>
                      <a:srgbClr val="DAF2D0"/>
                    </a:solidFill>
                  </a:tcPr>
                </a:tc>
                <a:tc>
                  <a:txBody>
                    <a:bodyPr/>
                    <a:lstStyle/>
                    <a:p>
                      <a:pPr lvl="0">
                        <a:buNone/>
                      </a:pPr>
                      <a:r>
                        <a:rPr lang="en-US" sz="1000" b="0" i="0" u="none" strike="noStrike" noProof="0" dirty="0">
                          <a:solidFill>
                            <a:srgbClr val="467886"/>
                          </a:solidFill>
                          <a:effectLst/>
                          <a:latin typeface="Calibri"/>
                          <a:hlinkClick r:id="rId2"/>
                        </a:rPr>
                        <a:t>https://go.ucsd.edu/3Aa7XO4</a:t>
                      </a:r>
                      <a:endParaRPr lang="en-US"/>
                    </a:p>
                  </a:txBody>
                  <a:tcPr marL="5327" marR="5327" marT="5327" marB="25573">
                    <a:lnL w="6350">
                      <a:solidFill>
                        <a:srgbClr val="000000"/>
                      </a:solidFill>
                    </a:lnL>
                    <a:lnR w="12700">
                      <a:solidFill>
                        <a:srgbClr val="000000"/>
                      </a:solidFill>
                    </a:lnR>
                    <a:lnT w="12700">
                      <a:solidFill>
                        <a:srgbClr val="000000"/>
                      </a:solidFill>
                    </a:lnT>
                    <a:lnB w="6350">
                      <a:solidFill>
                        <a:srgbClr val="000000"/>
                      </a:solidFill>
                    </a:lnB>
                    <a:solidFill>
                      <a:srgbClr val="DAF2D0"/>
                    </a:solidFill>
                  </a:tcPr>
                </a:tc>
                <a:extLst>
                  <a:ext uri="{0D108BD9-81ED-4DB2-BD59-A6C34878D82A}">
                    <a16:rowId xmlns:a16="http://schemas.microsoft.com/office/drawing/2014/main" val="3508378450"/>
                  </a:ext>
                </a:extLst>
              </a:tr>
              <a:tr h="465407">
                <a:tc>
                  <a:txBody>
                    <a:bodyPr/>
                    <a:lstStyle/>
                    <a:p>
                      <a:pPr fontAlgn="t"/>
                      <a:r>
                        <a:rPr lang="en-US" sz="800" dirty="0">
                          <a:effectLst/>
                          <a:latin typeface="Aptos Narrow"/>
                        </a:rPr>
                        <a:t>eTMF Training for Monitors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eTMF Monitors. It includes day-to-day basics specific to monitors, and the Monitor Review Module.</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3"/>
                        </a:rPr>
                        <a:t>https://academy.florencehc.com/path/etmf-training-for-monitors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864585340"/>
                  </a:ext>
                </a:extLst>
              </a:tr>
              <a:tr h="598381">
                <a:tc>
                  <a:txBody>
                    <a:bodyPr/>
                    <a:lstStyle/>
                    <a:p>
                      <a:pPr fontAlgn="t"/>
                      <a:r>
                        <a:rPr lang="en-US" sz="800" dirty="0" err="1">
                          <a:effectLst/>
                          <a:latin typeface="Aptos Narrow"/>
                        </a:rPr>
                        <a:t>eISF</a:t>
                      </a:r>
                      <a:r>
                        <a:rPr lang="en-US" sz="800" dirty="0">
                          <a:effectLst/>
                          <a:latin typeface="Aptos Narrow"/>
                        </a:rPr>
                        <a:t> Training for Monitors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a:t>
                      </a:r>
                      <a:r>
                        <a:rPr lang="en-US" sz="800" dirty="0" err="1">
                          <a:effectLst/>
                          <a:latin typeface="Aptos Narrow"/>
                        </a:rPr>
                        <a:t>eISF</a:t>
                      </a:r>
                      <a:r>
                        <a:rPr lang="en-US" sz="800" dirty="0">
                          <a:effectLst/>
                          <a:latin typeface="Aptos Narrow"/>
                        </a:rPr>
                        <a:t> Monitors. It includes day-to-day basics specific to monitors, and the monitor review module. Both </a:t>
                      </a:r>
                      <a:r>
                        <a:rPr lang="en-US" sz="800" dirty="0" err="1">
                          <a:effectLst/>
                          <a:latin typeface="Aptos Narrow"/>
                        </a:rPr>
                        <a:t>eISF</a:t>
                      </a:r>
                      <a:r>
                        <a:rPr lang="en-US" sz="800" dirty="0">
                          <a:effectLst/>
                          <a:latin typeface="Aptos Narrow"/>
                        </a:rPr>
                        <a:t> and eTMF versions are identical with the Monitor Review Module as optional in </a:t>
                      </a:r>
                      <a:r>
                        <a:rPr lang="en-US" sz="800" dirty="0" err="1">
                          <a:effectLst/>
                          <a:latin typeface="Aptos Narrow"/>
                        </a:rPr>
                        <a:t>eISF</a:t>
                      </a:r>
                      <a:r>
                        <a:rPr lang="en-US" sz="800" dirty="0">
                          <a:effectLst/>
                          <a:latin typeface="Aptos Narrow"/>
                        </a:rPr>
                        <a:t>.</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4"/>
                        </a:rPr>
                        <a:t>https://academy.florencehc.com/path/eisf-training-for-monitors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483646582"/>
                  </a:ext>
                </a:extLst>
              </a:tr>
              <a:tr h="598381">
                <a:tc>
                  <a:txBody>
                    <a:bodyPr/>
                    <a:lstStyle/>
                    <a:p>
                      <a:pPr fontAlgn="t"/>
                      <a:r>
                        <a:rPr lang="en-US" sz="800" dirty="0">
                          <a:effectLst/>
                          <a:latin typeface="Aptos Narrow"/>
                        </a:rPr>
                        <a:t>eTMF Training for Implementation Team</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users responsible for both admin tasks and day-to-day tasks and that may also be utilizing the Monitor Review Module feature. This is Florence’s most comprehensive training.</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5"/>
                        </a:rPr>
                        <a:t>https://academy.florencehc.com/path/etmf-training-for-implementation-team</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602167356"/>
                  </a:ext>
                </a:extLst>
              </a:tr>
              <a:tr h="465407">
                <a:tc>
                  <a:txBody>
                    <a:bodyPr/>
                    <a:lstStyle/>
                    <a:p>
                      <a:pPr fontAlgn="t"/>
                      <a:r>
                        <a:rPr lang="en-US" sz="800" dirty="0" err="1">
                          <a:effectLst/>
                          <a:latin typeface="Aptos Narrow"/>
                        </a:rPr>
                        <a:t>eISF</a:t>
                      </a:r>
                      <a:r>
                        <a:rPr lang="en-US" sz="800" dirty="0">
                          <a:effectLst/>
                          <a:latin typeface="Aptos Narrow"/>
                        </a:rPr>
                        <a:t> Training for Implementation Team</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users responsible for admin tasks and day-to-day tasks.  Both </a:t>
                      </a:r>
                      <a:r>
                        <a:rPr lang="en-US" sz="800" dirty="0" err="1">
                          <a:effectLst/>
                          <a:latin typeface="Aptos Narrow"/>
                        </a:rPr>
                        <a:t>eISF</a:t>
                      </a:r>
                      <a:r>
                        <a:rPr lang="en-US" sz="800" dirty="0">
                          <a:effectLst/>
                          <a:latin typeface="Aptos Narrow"/>
                        </a:rPr>
                        <a:t> and eTMF versions are identical with the Monitor Review Module as optional in </a:t>
                      </a:r>
                      <a:r>
                        <a:rPr lang="en-US" sz="800" dirty="0" err="1">
                          <a:effectLst/>
                          <a:latin typeface="Aptos Narrow"/>
                        </a:rPr>
                        <a:t>eISF</a:t>
                      </a:r>
                      <a:r>
                        <a:rPr lang="en-US" sz="800" dirty="0">
                          <a:effectLst/>
                          <a:latin typeface="Aptos Narrow"/>
                        </a:rPr>
                        <a:t>.</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6"/>
                        </a:rPr>
                        <a:t>https://academy.florencehc.com/path/eisf-training-for-implementation-team</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719008968"/>
                  </a:ext>
                </a:extLst>
              </a:tr>
              <a:tr h="598381">
                <a:tc>
                  <a:txBody>
                    <a:bodyPr/>
                    <a:lstStyle/>
                    <a:p>
                      <a:pPr fontAlgn="t"/>
                      <a:r>
                        <a:rPr lang="en-US" sz="800" dirty="0">
                          <a:effectLst/>
                          <a:latin typeface="Aptos Narrow"/>
                        </a:rPr>
                        <a:t>Florence Basics for Remote Site Access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site staff members who are being given access to a team. It was renamed from "eTMF Training for Site Users" to "Florence Basics for Remote Site Access" (Nov 8th).</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7"/>
                        </a:rPr>
                        <a:t>https://academy.florencehc.com/path/etmf-training-for-site-users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3078770330"/>
                  </a:ext>
                </a:extLst>
              </a:tr>
              <a:tr h="332434">
                <a:tc>
                  <a:txBody>
                    <a:bodyPr/>
                    <a:lstStyle/>
                    <a:p>
                      <a:pPr fontAlgn="t"/>
                      <a:r>
                        <a:rPr lang="en-US" sz="800" dirty="0">
                          <a:effectLst/>
                          <a:latin typeface="Aptos Narrow"/>
                        </a:rPr>
                        <a:t>eTMF Training for Internal Users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day-to-day Sponsor and CRO users.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8"/>
                        </a:rPr>
                        <a:t>https://academy.florencehc.com/path/etmf-training-for-internal-users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3004382204"/>
                  </a:ext>
                </a:extLst>
              </a:tr>
              <a:tr h="332434">
                <a:tc>
                  <a:txBody>
                    <a:bodyPr/>
                    <a:lstStyle/>
                    <a:p>
                      <a:pPr fontAlgn="t"/>
                      <a:r>
                        <a:rPr lang="en-US" sz="800" dirty="0" err="1">
                          <a:effectLst/>
                          <a:latin typeface="Aptos Narrow"/>
                        </a:rPr>
                        <a:t>eISF</a:t>
                      </a:r>
                      <a:r>
                        <a:rPr lang="en-US" sz="800" dirty="0">
                          <a:effectLst/>
                          <a:latin typeface="Aptos Narrow"/>
                        </a:rPr>
                        <a:t> Training for Study Staff</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site staff members who are using Florence </a:t>
                      </a:r>
                      <a:r>
                        <a:rPr lang="en-US" sz="800" dirty="0" err="1">
                          <a:effectLst/>
                          <a:latin typeface="Aptos Narrow"/>
                        </a:rPr>
                        <a:t>eBinders</a:t>
                      </a:r>
                      <a:r>
                        <a:rPr lang="en-US" sz="800" dirty="0">
                          <a:effectLst/>
                          <a:latin typeface="Aptos Narrow"/>
                        </a:rPr>
                        <a:t> at their institution.</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9"/>
                        </a:rPr>
                        <a:t>https://academy.florencehc.com/path/eisf-training-for-study-staff</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680049360"/>
                  </a:ext>
                </a:extLst>
              </a:tr>
              <a:tr h="465407">
                <a:tc>
                  <a:txBody>
                    <a:bodyPr/>
                    <a:lstStyle/>
                    <a:p>
                      <a:pPr fontAlgn="t"/>
                      <a:r>
                        <a:rPr lang="en-US" sz="800" dirty="0">
                          <a:effectLst/>
                          <a:latin typeface="Aptos Narrow"/>
                        </a:rPr>
                        <a:t>PI Training for eTMF and </a:t>
                      </a:r>
                      <a:r>
                        <a:rPr lang="en-US" sz="800" dirty="0" err="1">
                          <a:effectLst/>
                          <a:latin typeface="Aptos Narrow"/>
                        </a:rPr>
                        <a:t>eISF</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Principal Investigators simply needing to know how to register, find and view documents, and sign them.</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0"/>
                        </a:rPr>
                        <a:t>https://academy.florencehc.com/path/pi-training-for-etmf-and-eisf</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758637109"/>
                  </a:ext>
                </a:extLst>
              </a:tr>
              <a:tr h="332434">
                <a:tc>
                  <a:txBody>
                    <a:bodyPr/>
                    <a:lstStyle/>
                    <a:p>
                      <a:pPr fontAlgn="t"/>
                      <a:r>
                        <a:rPr lang="en-US" sz="800" dirty="0">
                          <a:effectLst/>
                          <a:latin typeface="Aptos Narrow"/>
                        </a:rPr>
                        <a:t>Team Admin Training for eTMF and </a:t>
                      </a:r>
                      <a:r>
                        <a:rPr lang="en-US" sz="800" dirty="0" err="1">
                          <a:effectLst/>
                          <a:latin typeface="Aptos Narrow"/>
                        </a:rPr>
                        <a:t>eISF</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admin users responsible for user and role management.</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1"/>
                        </a:rPr>
                        <a:t>https://academy.florencehc.com/path/team-admin-training-for-etmf-and-eisf</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729401516"/>
                  </a:ext>
                </a:extLst>
              </a:tr>
              <a:tr h="332434">
                <a:tc>
                  <a:txBody>
                    <a:bodyPr/>
                    <a:lstStyle/>
                    <a:p>
                      <a:pPr fontAlgn="t"/>
                      <a:r>
                        <a:rPr lang="en-US" sz="800" dirty="0">
                          <a:effectLst/>
                          <a:latin typeface="Aptos Narrow"/>
                        </a:rPr>
                        <a:t>View Only Training for Ancillary Roles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is recommended for users with ancillary roles or anyone needing to register and view documents and audit trails.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2"/>
                        </a:rPr>
                        <a:t>https://academy.florencehc.com/path/view-only-training-for-ancillary-roles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4251074593"/>
                  </a:ext>
                </a:extLst>
              </a:tr>
              <a:tr h="199460">
                <a:tc>
                  <a:txBody>
                    <a:bodyPr/>
                    <a:lstStyle/>
                    <a:p>
                      <a:pPr fontAlgn="t"/>
                      <a:r>
                        <a:rPr lang="en-US" sz="800" dirty="0" err="1">
                          <a:effectLst/>
                          <a:latin typeface="Aptos Narrow"/>
                        </a:rPr>
                        <a:t>eConsent</a:t>
                      </a:r>
                      <a:r>
                        <a:rPr lang="en-US" sz="800" dirty="0">
                          <a:effectLst/>
                          <a:latin typeface="Aptos Narrow"/>
                        </a:rPr>
                        <a:t> for End Users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Learn about </a:t>
                      </a:r>
                      <a:r>
                        <a:rPr lang="en-US" sz="800" dirty="0" err="1">
                          <a:effectLst/>
                          <a:latin typeface="Aptos Narrow"/>
                        </a:rPr>
                        <a:t>eConsent</a:t>
                      </a:r>
                      <a:r>
                        <a:rPr lang="en-US" sz="800" dirty="0">
                          <a:effectLst/>
                          <a:latin typeface="Aptos Narrow"/>
                        </a:rPr>
                        <a:t> as an end user.</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3"/>
                        </a:rPr>
                        <a:t>https://academy.florencehc.com/econsent-for-end-users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3667542586"/>
                  </a:ext>
                </a:extLst>
              </a:tr>
              <a:tr h="199460">
                <a:tc>
                  <a:txBody>
                    <a:bodyPr/>
                    <a:lstStyle/>
                    <a:p>
                      <a:pPr fontAlgn="t"/>
                      <a:r>
                        <a:rPr lang="en-US" sz="800" dirty="0" err="1">
                          <a:effectLst/>
                          <a:latin typeface="Aptos Narrow"/>
                        </a:rPr>
                        <a:t>eConsent</a:t>
                      </a:r>
                      <a:r>
                        <a:rPr lang="en-US" sz="800" dirty="0">
                          <a:effectLst/>
                          <a:latin typeface="Aptos Narrow"/>
                        </a:rPr>
                        <a:t> for Site Admins</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Learn about </a:t>
                      </a:r>
                      <a:r>
                        <a:rPr lang="en-US" sz="800" dirty="0" err="1">
                          <a:effectLst/>
                          <a:latin typeface="Aptos Narrow"/>
                        </a:rPr>
                        <a:t>eConsent</a:t>
                      </a:r>
                      <a:r>
                        <a:rPr lang="en-US" sz="800" dirty="0">
                          <a:effectLst/>
                          <a:latin typeface="Aptos Narrow"/>
                        </a:rPr>
                        <a:t> as a Site Administrator.</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4"/>
                        </a:rPr>
                        <a:t>https://academy.florencehc.com/econsent-for-site-admins</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095029140"/>
                  </a:ext>
                </a:extLst>
              </a:tr>
              <a:tr h="332434">
                <a:tc>
                  <a:txBody>
                    <a:bodyPr/>
                    <a:lstStyle/>
                    <a:p>
                      <a:pPr fontAlgn="t"/>
                      <a:r>
                        <a:rPr lang="en-US" sz="800" dirty="0" err="1">
                          <a:effectLst/>
                          <a:latin typeface="Aptos Narrow"/>
                        </a:rPr>
                        <a:t>eConsent</a:t>
                      </a:r>
                      <a:r>
                        <a:rPr lang="en-US" sz="800" dirty="0">
                          <a:effectLst/>
                          <a:latin typeface="Aptos Narrow"/>
                        </a:rPr>
                        <a:t> Refresher Training</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dirty="0">
                          <a:effectLst/>
                          <a:latin typeface="Aptos Narrow"/>
                        </a:rPr>
                        <a:t>This hour-long recording of a live training session reviews basic </a:t>
                      </a:r>
                      <a:r>
                        <a:rPr lang="en-US" sz="800" dirty="0" err="1">
                          <a:effectLst/>
                          <a:latin typeface="Aptos Narrow"/>
                        </a:rPr>
                        <a:t>eConsent</a:t>
                      </a:r>
                      <a:r>
                        <a:rPr lang="en-US" sz="800" dirty="0">
                          <a:effectLst/>
                          <a:latin typeface="Aptos Narrow"/>
                        </a:rPr>
                        <a:t> functionality.</a:t>
                      </a:r>
                    </a:p>
                  </a:txBody>
                  <a:tcPr marL="5328" marR="5328" marT="5328" marB="25573">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tc>
                  <a:txBody>
                    <a:bodyPr/>
                    <a:lstStyle/>
                    <a:p>
                      <a:pPr fontAlgn="t"/>
                      <a:r>
                        <a:rPr lang="en-US" sz="800" u="sng" dirty="0">
                          <a:solidFill>
                            <a:srgbClr val="467886"/>
                          </a:solidFill>
                          <a:effectLst/>
                          <a:latin typeface="Aptos Narrow"/>
                          <a:hlinkClick r:id="rId15"/>
                        </a:rPr>
                        <a:t>https://academy.florencehc.com/econsent-refresher-training</a:t>
                      </a:r>
                      <a:endParaRPr lang="en-US" sz="800" u="sng" dirty="0">
                        <a:solidFill>
                          <a:srgbClr val="467886"/>
                        </a:solidFill>
                        <a:effectLst/>
                        <a:latin typeface="Aptos Narrow"/>
                      </a:endParaRPr>
                    </a:p>
                  </a:txBody>
                  <a:tcPr marL="5328" marR="5328" marT="5328" marB="25573">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F2D0"/>
                    </a:solidFill>
                  </a:tcPr>
                </a:tc>
                <a:extLst>
                  <a:ext uri="{0D108BD9-81ED-4DB2-BD59-A6C34878D82A}">
                    <a16:rowId xmlns:a16="http://schemas.microsoft.com/office/drawing/2014/main" val="2466395088"/>
                  </a:ext>
                </a:extLst>
              </a:tr>
            </a:tbl>
          </a:graphicData>
        </a:graphic>
      </p:graphicFrame>
    </p:spTree>
    <p:extLst>
      <p:ext uri="{BB962C8B-B14F-4D97-AF65-F5344CB8AC3E}">
        <p14:creationId xmlns:p14="http://schemas.microsoft.com/office/powerpoint/2010/main" val="3331944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A52F2-169F-C5A6-E42C-C9C3E91CE8E8}"/>
              </a:ext>
            </a:extLst>
          </p:cNvPr>
          <p:cNvSpPr>
            <a:spLocks noGrp="1"/>
          </p:cNvSpPr>
          <p:nvPr>
            <p:ph type="title"/>
          </p:nvPr>
        </p:nvSpPr>
        <p:spPr/>
        <p:txBody>
          <a:bodyPr/>
          <a:lstStyle/>
          <a:p>
            <a:r>
              <a:rPr lang="en-US" sz="1100" dirty="0">
                <a:solidFill>
                  <a:srgbClr val="333333"/>
                </a:solidFill>
                <a:latin typeface="Roboto"/>
                <a:ea typeface="Roboto"/>
                <a:cs typeface="Roboto"/>
              </a:rPr>
              <a:t>study folder structure should Florence use to set up this study?</a:t>
            </a:r>
            <a:endParaRPr lang="en-US" dirty="0"/>
          </a:p>
        </p:txBody>
      </p:sp>
      <p:pic>
        <p:nvPicPr>
          <p:cNvPr id="6" name="Content Placeholder 5" descr="A screenshot of a computer&#10;&#10;AI-generated content may be incorrect.">
            <a:extLst>
              <a:ext uri="{FF2B5EF4-FFF2-40B4-BE49-F238E27FC236}">
                <a16:creationId xmlns:a16="http://schemas.microsoft.com/office/drawing/2014/main" id="{F5F131BA-FDE2-8981-4701-71B4D89F64C3}"/>
              </a:ext>
            </a:extLst>
          </p:cNvPr>
          <p:cNvPicPr>
            <a:picLocks noGrp="1" noChangeAspect="1"/>
          </p:cNvPicPr>
          <p:nvPr>
            <p:ph idx="1"/>
          </p:nvPr>
        </p:nvPicPr>
        <p:blipFill>
          <a:blip r:embed="rId2"/>
          <a:stretch>
            <a:fillRect/>
          </a:stretch>
        </p:blipFill>
        <p:spPr>
          <a:xfrm>
            <a:off x="1277435" y="3868133"/>
            <a:ext cx="4790477" cy="2762250"/>
          </a:xfrm>
        </p:spPr>
      </p:pic>
      <p:sp>
        <p:nvSpPr>
          <p:cNvPr id="4" name="Date Placeholder 3">
            <a:extLst>
              <a:ext uri="{FF2B5EF4-FFF2-40B4-BE49-F238E27FC236}">
                <a16:creationId xmlns:a16="http://schemas.microsoft.com/office/drawing/2014/main" id="{8548C9F0-7CB0-E558-9483-746277F2EC19}"/>
              </a:ext>
            </a:extLst>
          </p:cNvPr>
          <p:cNvSpPr>
            <a:spLocks noGrp="1"/>
          </p:cNvSpPr>
          <p:nvPr>
            <p:ph type="dt" sz="half" idx="10"/>
          </p:nvPr>
        </p:nvSpPr>
        <p:spPr/>
        <p:txBody>
          <a:bodyPr/>
          <a:lstStyle/>
          <a:p>
            <a:fld id="{D7728FF6-92BB-1043-9EBD-60CAE4BC77FD}" type="datetime2">
              <a:rPr lang="en-US" smtClean="0"/>
              <a:t>Thursday, May 29, 2025</a:t>
            </a:fld>
            <a:endParaRPr lang="en-US"/>
          </a:p>
        </p:txBody>
      </p:sp>
      <p:sp>
        <p:nvSpPr>
          <p:cNvPr id="5" name="Slide Number Placeholder 4">
            <a:extLst>
              <a:ext uri="{FF2B5EF4-FFF2-40B4-BE49-F238E27FC236}">
                <a16:creationId xmlns:a16="http://schemas.microsoft.com/office/drawing/2014/main" id="{DC052CB7-B972-175F-4AB9-E9F502F8D685}"/>
              </a:ext>
            </a:extLst>
          </p:cNvPr>
          <p:cNvSpPr>
            <a:spLocks noGrp="1"/>
          </p:cNvSpPr>
          <p:nvPr>
            <p:ph type="sldNum" sz="quarter" idx="12"/>
          </p:nvPr>
        </p:nvSpPr>
        <p:spPr/>
        <p:txBody>
          <a:bodyPr/>
          <a:lstStyle/>
          <a:p>
            <a:fld id="{8ADAFAFE-9083-CA43-93A3-B5F4D929541B}" type="slidenum">
              <a:rPr lang="en-US" smtClean="0"/>
              <a:t>6</a:t>
            </a:fld>
            <a:endParaRPr lang="en-US"/>
          </a:p>
        </p:txBody>
      </p:sp>
    </p:spTree>
    <p:extLst>
      <p:ext uri="{BB962C8B-B14F-4D97-AF65-F5344CB8AC3E}">
        <p14:creationId xmlns:p14="http://schemas.microsoft.com/office/powerpoint/2010/main" val="2263957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3F0E-022F-D417-6B81-33E13107FE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D020F9-C7FC-7D43-C55E-6687CECD3C40}"/>
              </a:ext>
            </a:extLst>
          </p:cNvPr>
          <p:cNvSpPr>
            <a:spLocks noGrp="1"/>
          </p:cNvSpPr>
          <p:nvPr>
            <p:ph idx="1"/>
          </p:nvPr>
        </p:nvSpPr>
        <p:spPr/>
        <p:txBody>
          <a:bodyPr vert="horz" lIns="91440" tIns="45720" rIns="91440" bIns="45720" rtlCol="0" anchor="t">
            <a:normAutofit/>
          </a:bodyPr>
          <a:lstStyle/>
          <a:p>
            <a:pPr marL="845820" lvl="1" indent="-457200">
              <a:buFont typeface="Courier New"/>
              <a:buChar char="o"/>
            </a:pPr>
            <a:endParaRPr lang="en-US" sz="2000" dirty="0">
              <a:ea typeface="Calibri" panose="020F0502020204030204"/>
              <a:cs typeface="Calibri" panose="020F0502020204030204"/>
            </a:endParaRPr>
          </a:p>
        </p:txBody>
      </p:sp>
      <p:sp>
        <p:nvSpPr>
          <p:cNvPr id="4" name="Date Placeholder 3">
            <a:extLst>
              <a:ext uri="{FF2B5EF4-FFF2-40B4-BE49-F238E27FC236}">
                <a16:creationId xmlns:a16="http://schemas.microsoft.com/office/drawing/2014/main" id="{72A65F02-9DB3-B038-7079-F82D80310C3B}"/>
              </a:ext>
            </a:extLst>
          </p:cNvPr>
          <p:cNvSpPr>
            <a:spLocks noGrp="1"/>
          </p:cNvSpPr>
          <p:nvPr>
            <p:ph type="dt" sz="half" idx="10"/>
          </p:nvPr>
        </p:nvSpPr>
        <p:spPr/>
        <p:txBody>
          <a:bodyPr/>
          <a:lstStyle/>
          <a:p>
            <a:fld id="{D7728FF6-92BB-1043-9EBD-60CAE4BC77FD}" type="datetime2">
              <a:rPr lang="en-US" smtClean="0"/>
              <a:t>Thursday, May 29, 2025</a:t>
            </a:fld>
            <a:endParaRPr lang="en-US"/>
          </a:p>
        </p:txBody>
      </p:sp>
      <p:sp>
        <p:nvSpPr>
          <p:cNvPr id="5" name="Slide Number Placeholder 4">
            <a:extLst>
              <a:ext uri="{FF2B5EF4-FFF2-40B4-BE49-F238E27FC236}">
                <a16:creationId xmlns:a16="http://schemas.microsoft.com/office/drawing/2014/main" id="{3242ADB4-83C6-CBC9-2C8D-B9CAD2DDEA17}"/>
              </a:ext>
            </a:extLst>
          </p:cNvPr>
          <p:cNvSpPr>
            <a:spLocks noGrp="1"/>
          </p:cNvSpPr>
          <p:nvPr>
            <p:ph type="sldNum" sz="quarter" idx="12"/>
          </p:nvPr>
        </p:nvSpPr>
        <p:spPr/>
        <p:txBody>
          <a:bodyPr/>
          <a:lstStyle/>
          <a:p>
            <a:fld id="{8ADAFAFE-9083-CA43-93A3-B5F4D929541B}" type="slidenum">
              <a:rPr lang="en-US" smtClean="0"/>
              <a:t>7</a:t>
            </a:fld>
            <a:endParaRPr lang="en-US"/>
          </a:p>
        </p:txBody>
      </p:sp>
    </p:spTree>
    <p:extLst>
      <p:ext uri="{BB962C8B-B14F-4D97-AF65-F5344CB8AC3E}">
        <p14:creationId xmlns:p14="http://schemas.microsoft.com/office/powerpoint/2010/main" val="731105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4509af30-aec9-4d24-af24-94ebf29b000e">
      <UserInfo>
        <DisplayName/>
        <AccountId xsi:nil="true"/>
        <AccountType/>
      </UserInfo>
    </Owner>
    <Distribution_Groups xmlns="4509af30-aec9-4d24-af24-94ebf29b000e" xsi:nil="true"/>
    <lcf76f155ced4ddcb4097134ff3c332f xmlns="4509af30-aec9-4d24-af24-94ebf29b000e">
      <Terms xmlns="http://schemas.microsoft.com/office/infopath/2007/PartnerControls"/>
    </lcf76f155ced4ddcb4097134ff3c332f>
    <Invited_Leaders xmlns="4509af30-aec9-4d24-af24-94ebf29b000e" xsi:nil="true"/>
    <DefaultSectionNames xmlns="4509af30-aec9-4d24-af24-94ebf29b000e" xsi:nil="true"/>
    <Teams_Channel_Section_Location xmlns="4509af30-aec9-4d24-af24-94ebf29b000e" xsi:nil="true"/>
    <Member_Groups xmlns="4509af30-aec9-4d24-af24-94ebf29b000e">
      <UserInfo>
        <DisplayName/>
        <AccountId xsi:nil="true"/>
        <AccountType/>
      </UserInfo>
    </Member_Groups>
    <TeamsChannelId xmlns="4509af30-aec9-4d24-af24-94ebf29b000e" xsi:nil="true"/>
    <Invited_Members xmlns="4509af30-aec9-4d24-af24-94ebf29b000e" xsi:nil="true"/>
    <Is_Collaboration_Space_Locked xmlns="4509af30-aec9-4d24-af24-94ebf29b000e" xsi:nil="true"/>
    <Members xmlns="4509af30-aec9-4d24-af24-94ebf29b000e">
      <UserInfo>
        <DisplayName/>
        <AccountId xsi:nil="true"/>
        <AccountType/>
      </UserInfo>
    </Members>
    <Self_Registration_Enabled xmlns="4509af30-aec9-4d24-af24-94ebf29b000e" xsi:nil="true"/>
    <FolderType xmlns="4509af30-aec9-4d24-af24-94ebf29b000e" xsi:nil="true"/>
    <CultureName xmlns="4509af30-aec9-4d24-af24-94ebf29b000e" xsi:nil="true"/>
    <Leaders xmlns="4509af30-aec9-4d24-af24-94ebf29b000e">
      <UserInfo>
        <DisplayName/>
        <AccountId xsi:nil="true"/>
        <AccountType/>
      </UserInfo>
    </Leaders>
    <LMS_Mappings xmlns="4509af30-aec9-4d24-af24-94ebf29b000e" xsi:nil="true"/>
    <IsNotebookLocked xmlns="4509af30-aec9-4d24-af24-94ebf29b000e" xsi:nil="true"/>
    <Math_Settings xmlns="4509af30-aec9-4d24-af24-94ebf29b000e" xsi:nil="true"/>
    <Has_Leaders_Only_SectionGroup xmlns="4509af30-aec9-4d24-af24-94ebf29b000e" xsi:nil="true"/>
    <AppVersion xmlns="4509af30-aec9-4d24-af24-94ebf29b000e" xsi:nil="true"/>
    <TaxCatchAll xmlns="5192af73-857f-4c2e-a0dd-ced0372ad027" xsi:nil="true"/>
    <Templates xmlns="4509af30-aec9-4d24-af24-94ebf29b000e" xsi:nil="true"/>
    <NotebookType xmlns="4509af30-aec9-4d24-af24-94ebf29b000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E41AFE21063D4E826C615B40CFC9F8" ma:contentTypeVersion="35" ma:contentTypeDescription="Create a new document." ma:contentTypeScope="" ma:versionID="001e56837b6f91f37cf21ac9032edab0">
  <xsd:schema xmlns:xsd="http://www.w3.org/2001/XMLSchema" xmlns:xs="http://www.w3.org/2001/XMLSchema" xmlns:p="http://schemas.microsoft.com/office/2006/metadata/properties" xmlns:ns2="4509af30-aec9-4d24-af24-94ebf29b000e" xmlns:ns3="5192af73-857f-4c2e-a0dd-ced0372ad027" targetNamespace="http://schemas.microsoft.com/office/2006/metadata/properties" ma:root="true" ma:fieldsID="26063c354f0f5a5b4bc6673f74136872" ns2:_="" ns3:_="">
    <xsd:import namespace="4509af30-aec9-4d24-af24-94ebf29b000e"/>
    <xsd:import namespace="5192af73-857f-4c2e-a0dd-ced0372ad02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Teams_Channel_Section_Location"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09af30-aec9-4d24-af24-94ebf29b00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CultureName" ma:index="13" nillable="true" ma:displayName="Culture Name" ma:internalName="CultureName">
      <xsd:simpleType>
        <xsd:restriction base="dms:Text"/>
      </xsd:simpleType>
    </xsd:element>
    <xsd:element name="AppVersion" ma:index="14" nillable="true" ma:displayName="App Version" ma:internalName="AppVersion">
      <xsd:simpleType>
        <xsd:restriction base="dms:Text"/>
      </xsd:simpleType>
    </xsd:element>
    <xsd:element name="TeamsChannelId" ma:index="15" nillable="true" ma:displayName="Teams Channel Id" ma:internalName="TeamsChannelId">
      <xsd:simpleType>
        <xsd:restriction base="dms:Text"/>
      </xsd:simpleType>
    </xsd:element>
    <xsd:element name="Owner" ma:index="1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7" nillable="true" ma:displayName="Math Settings" ma:internalName="Math_Settings">
      <xsd:simpleType>
        <xsd:restriction base="dms:Text"/>
      </xsd:simpleType>
    </xsd:element>
    <xsd:element name="DefaultSectionNames" ma:index="18" nillable="true" ma:displayName="Default Section Names" ma:internalName="DefaultSectionNames">
      <xsd:simpleType>
        <xsd:restriction base="dms:Note">
          <xsd:maxLength value="255"/>
        </xsd:restriction>
      </xsd:simpleType>
    </xsd:element>
    <xsd:element name="Templates" ma:index="19" nillable="true" ma:displayName="Templates" ma:internalName="Templates">
      <xsd:simpleType>
        <xsd:restriction base="dms:Note">
          <xsd:maxLength value="255"/>
        </xsd:restriction>
      </xsd:simpleType>
    </xsd:element>
    <xsd:element name="Leaders" ma:index="20"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21"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22"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3" nillable="true" ma:displayName="Distribution Groups" ma:internalName="Distribution_Groups">
      <xsd:simpleType>
        <xsd:restriction base="dms:Note">
          <xsd:maxLength value="255"/>
        </xsd:restriction>
      </xsd:simpleType>
    </xsd:element>
    <xsd:element name="LMS_Mappings" ma:index="24" nillable="true" ma:displayName="LMS Mappings" ma:internalName="LMS_Mappings">
      <xsd:simpleType>
        <xsd:restriction base="dms:Note">
          <xsd:maxLength value="255"/>
        </xsd:restriction>
      </xsd:simpleType>
    </xsd:element>
    <xsd:element name="Invited_Leaders" ma:index="25" nillable="true" ma:displayName="Invited Leaders" ma:internalName="Invited_Leaders">
      <xsd:simpleType>
        <xsd:restriction base="dms:Note">
          <xsd:maxLength value="255"/>
        </xsd:restriction>
      </xsd:simpleType>
    </xsd:element>
    <xsd:element name="Invited_Members" ma:index="26" nillable="true" ma:displayName="Invited Members" ma:internalName="Invited_Members">
      <xsd:simpleType>
        <xsd:restriction base="dms:Note">
          <xsd:maxLength value="255"/>
        </xsd:restriction>
      </xsd:simpleType>
    </xsd:element>
    <xsd:element name="Self_Registration_Enabled" ma:index="27" nillable="true" ma:displayName="Self Registration Enabled" ma:internalName="Self_Registration_Enabled">
      <xsd:simpleType>
        <xsd:restriction base="dms:Boolean"/>
      </xsd:simpleType>
    </xsd:element>
    <xsd:element name="Has_Leaders_Only_SectionGroup" ma:index="28" nillable="true" ma:displayName="Has Leaders Only SectionGroup" ma:internalName="Has_Leaders_Only_SectionGroup">
      <xsd:simpleType>
        <xsd:restriction base="dms:Boolean"/>
      </xsd:simpleType>
    </xsd:element>
    <xsd:element name="Is_Collaboration_Space_Locked" ma:index="29" nillable="true" ma:displayName="Is Collaboration Space Locked" ma:internalName="Is_Collaboration_Space_Locked">
      <xsd:simpleType>
        <xsd:restriction base="dms:Boolean"/>
      </xsd:simpleType>
    </xsd:element>
    <xsd:element name="IsNotebookLocked" ma:index="30" nillable="true" ma:displayName="Is Notebook Locked" ma:internalName="IsNotebookLocked">
      <xsd:simpleType>
        <xsd:restriction base="dms:Boolean"/>
      </xsd:simpleType>
    </xsd:element>
    <xsd:element name="Teams_Channel_Section_Location" ma:index="31" nillable="true" ma:displayName="Teams Channel Section Location" ma:internalName="Teams_Channel_Section_Location">
      <xsd:simpleType>
        <xsd:restriction base="dms:Text"/>
      </xsd:simpleType>
    </xsd:element>
    <xsd:element name="lcf76f155ced4ddcb4097134ff3c332f" ma:index="35" nillable="true" ma:taxonomy="true" ma:internalName="lcf76f155ced4ddcb4097134ff3c332f" ma:taxonomyFieldName="MediaServiceImageTags" ma:displayName="Image Tags" ma:readOnly="false" ma:fieldId="{5cf76f15-5ced-4ddc-b409-7134ff3c332f}" ma:taxonomyMulti="true" ma:sspId="2ccd466c-82b6-42a3-8ba5-5c7db83406b1" ma:termSetId="09814cd3-568e-fe90-9814-8d621ff8fb84" ma:anchorId="fba54fb3-c3e1-fe81-a776-ca4b69148c4d" ma:open="true" ma:isKeyword="false">
      <xsd:complexType>
        <xsd:sequence>
          <xsd:element ref="pc:Terms" minOccurs="0" maxOccurs="1"/>
        </xsd:sequence>
      </xsd:complexType>
    </xsd:element>
    <xsd:element name="MediaServiceOCR" ma:index="37" nillable="true" ma:displayName="Extracted Text" ma:internalName="MediaServiceOCR" ma:readOnly="true">
      <xsd:simpleType>
        <xsd:restriction base="dms:Note">
          <xsd:maxLength value="255"/>
        </xsd:restriction>
      </xsd:simpleType>
    </xsd:element>
    <xsd:element name="MediaServiceGenerationTime" ma:index="38" nillable="true" ma:displayName="MediaServiceGenerationTime" ma:hidden="true" ma:internalName="MediaServiceGenerationTime" ma:readOnly="true">
      <xsd:simpleType>
        <xsd:restriction base="dms:Text"/>
      </xsd:simpleType>
    </xsd:element>
    <xsd:element name="MediaServiceEventHashCode" ma:index="39" nillable="true" ma:displayName="MediaServiceEventHashCode" ma:hidden="true" ma:internalName="MediaServiceEventHashCode" ma:readOnly="true">
      <xsd:simpleType>
        <xsd:restriction base="dms:Text"/>
      </xsd:simpleType>
    </xsd:element>
    <xsd:element name="MediaServiceSearchProperties" ma:index="40" nillable="true" ma:displayName="MediaServiceSearchProperties" ma:hidden="true" ma:internalName="MediaServiceSearchProperties" ma:readOnly="true">
      <xsd:simpleType>
        <xsd:restriction base="dms:Note"/>
      </xsd:simpleType>
    </xsd:element>
    <xsd:element name="MediaServiceDateTaken" ma:index="41" nillable="true" ma:displayName="MediaServiceDateTaken" ma:hidden="true" ma:indexed="true" ma:internalName="MediaServiceDateTaken" ma:readOnly="true">
      <xsd:simpleType>
        <xsd:restriction base="dms:Text"/>
      </xsd:simpleType>
    </xsd:element>
    <xsd:element name="MediaLengthInSeconds" ma:index="4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192af73-857f-4c2e-a0dd-ced0372ad027"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element name="TaxCatchAll" ma:index="36" nillable="true" ma:displayName="Taxonomy Catch All Column" ma:hidden="true" ma:list="{2e480c84-4465-4da8-92d1-e32abc874513}" ma:internalName="TaxCatchAll" ma:showField="CatchAllData" ma:web="5192af73-857f-4c2e-a0dd-ced0372ad0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51435D-861F-4EB3-A4DD-A5D0B48774B6}">
  <ds:schemaRefs>
    <ds:schemaRef ds:uri="4509af30-aec9-4d24-af24-94ebf29b000e"/>
    <ds:schemaRef ds:uri="5192af73-857f-4c2e-a0dd-ced0372ad0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745C9F3-9EF1-4034-B791-822B5097AE4E}">
  <ds:schemaRefs>
    <ds:schemaRef ds:uri="http://schemas.microsoft.com/sharepoint/v3/contenttype/forms"/>
  </ds:schemaRefs>
</ds:datastoreItem>
</file>

<file path=customXml/itemProps3.xml><?xml version="1.0" encoding="utf-8"?>
<ds:datastoreItem xmlns:ds="http://schemas.openxmlformats.org/officeDocument/2006/customXml" ds:itemID="{271093E8-51A3-48A6-94FE-CA30F81C08A3}">
  <ds:schemaRefs>
    <ds:schemaRef ds:uri="4509af30-aec9-4d24-af24-94ebf29b000e"/>
    <ds:schemaRef ds:uri="5192af73-857f-4c2e-a0dd-ced0372ad0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1_Office Theme</vt:lpstr>
      <vt:lpstr>PowerPoint Presentation</vt:lpstr>
      <vt:lpstr>PowerPoint Presentation</vt:lpstr>
      <vt:lpstr>PowerPoint Presentation</vt:lpstr>
      <vt:lpstr>PowerPoint Presentation</vt:lpstr>
      <vt:lpstr>Training Module Grid/UCLC eCourse URLs:</vt:lpstr>
      <vt:lpstr>study folder structure should Florence use to set up this study?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Blake Adams</dc:creator>
  <cp:revision>100</cp:revision>
  <cp:lastPrinted>2019-07-23T23:45:05Z</cp:lastPrinted>
  <dcterms:created xsi:type="dcterms:W3CDTF">2019-07-11T17:59:21Z</dcterms:created>
  <dcterms:modified xsi:type="dcterms:W3CDTF">2025-05-29T22:37:39Z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0x010100B6E41AFE21063D4E826C615B40CFC9F8</vt:lpwstr>
  </property>
  <property fmtid="{D5CDD505-2E9C-101B-9397-08002B2CF9AE}" pid="3" name="MediaServiceImageTags">
    <vt:lpwstr/>
  </property>
</Properties>
</file>